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382" r:id="rId3"/>
    <p:sldId id="296" r:id="rId4"/>
    <p:sldId id="458" r:id="rId5"/>
    <p:sldId id="459" r:id="rId6"/>
    <p:sldId id="460" r:id="rId7"/>
    <p:sldId id="461" r:id="rId8"/>
    <p:sldId id="462" r:id="rId9"/>
    <p:sldId id="463" r:id="rId10"/>
    <p:sldId id="464" r:id="rId11"/>
    <p:sldId id="465" r:id="rId12"/>
    <p:sldId id="466" r:id="rId13"/>
    <p:sldId id="467" r:id="rId14"/>
    <p:sldId id="468" r:id="rId15"/>
    <p:sldId id="469" r:id="rId16"/>
    <p:sldId id="470" r:id="rId17"/>
    <p:sldId id="456" r:id="rId18"/>
    <p:sldId id="383" r:id="rId19"/>
    <p:sldId id="457" r:id="rId20"/>
    <p:sldId id="384" r:id="rId21"/>
    <p:sldId id="330" r:id="rId22"/>
    <p:sldId id="385" r:id="rId23"/>
    <p:sldId id="386" r:id="rId24"/>
    <p:sldId id="315" r:id="rId25"/>
    <p:sldId id="387" r:id="rId26"/>
    <p:sldId id="388" r:id="rId27"/>
    <p:sldId id="389" r:id="rId28"/>
    <p:sldId id="390" r:id="rId29"/>
    <p:sldId id="391" r:id="rId30"/>
    <p:sldId id="392" r:id="rId31"/>
    <p:sldId id="393" r:id="rId32"/>
    <p:sldId id="394" r:id="rId33"/>
    <p:sldId id="299" r:id="rId34"/>
    <p:sldId id="372" r:id="rId35"/>
    <p:sldId id="373" r:id="rId36"/>
    <p:sldId id="396" r:id="rId37"/>
    <p:sldId id="397" r:id="rId38"/>
    <p:sldId id="398" r:id="rId39"/>
    <p:sldId id="399" r:id="rId40"/>
    <p:sldId id="400" r:id="rId41"/>
    <p:sldId id="401" r:id="rId42"/>
    <p:sldId id="402" r:id="rId43"/>
    <p:sldId id="403" r:id="rId44"/>
    <p:sldId id="404" r:id="rId45"/>
    <p:sldId id="405" r:id="rId46"/>
    <p:sldId id="406" r:id="rId47"/>
    <p:sldId id="407" r:id="rId48"/>
    <p:sldId id="408" r:id="rId49"/>
    <p:sldId id="409" r:id="rId50"/>
    <p:sldId id="410" r:id="rId51"/>
    <p:sldId id="411" r:id="rId52"/>
    <p:sldId id="412" r:id="rId53"/>
    <p:sldId id="413" r:id="rId54"/>
    <p:sldId id="414" r:id="rId55"/>
    <p:sldId id="415" r:id="rId56"/>
    <p:sldId id="416" r:id="rId57"/>
    <p:sldId id="417" r:id="rId58"/>
    <p:sldId id="418" r:id="rId59"/>
    <p:sldId id="419" r:id="rId60"/>
    <p:sldId id="420" r:id="rId61"/>
    <p:sldId id="421" r:id="rId62"/>
    <p:sldId id="422" r:id="rId63"/>
    <p:sldId id="423" r:id="rId64"/>
    <p:sldId id="424" r:id="rId65"/>
    <p:sldId id="425" r:id="rId66"/>
    <p:sldId id="426" r:id="rId67"/>
    <p:sldId id="427" r:id="rId68"/>
    <p:sldId id="428" r:id="rId69"/>
    <p:sldId id="429" r:id="rId70"/>
    <p:sldId id="430" r:id="rId71"/>
    <p:sldId id="431" r:id="rId72"/>
    <p:sldId id="432" r:id="rId73"/>
    <p:sldId id="433" r:id="rId74"/>
    <p:sldId id="434" r:id="rId75"/>
    <p:sldId id="435" r:id="rId76"/>
    <p:sldId id="436" r:id="rId77"/>
    <p:sldId id="437" r:id="rId78"/>
    <p:sldId id="438" r:id="rId79"/>
    <p:sldId id="439" r:id="rId80"/>
    <p:sldId id="440" r:id="rId81"/>
    <p:sldId id="441" r:id="rId82"/>
    <p:sldId id="442" r:id="rId83"/>
    <p:sldId id="473" r:id="rId84"/>
    <p:sldId id="474" r:id="rId85"/>
    <p:sldId id="475" r:id="rId86"/>
    <p:sldId id="476" r:id="rId87"/>
    <p:sldId id="477" r:id="rId88"/>
    <p:sldId id="478" r:id="rId89"/>
    <p:sldId id="479" r:id="rId90"/>
    <p:sldId id="480" r:id="rId91"/>
    <p:sldId id="443" r:id="rId92"/>
    <p:sldId id="444" r:id="rId93"/>
    <p:sldId id="445" r:id="rId94"/>
    <p:sldId id="446" r:id="rId95"/>
    <p:sldId id="471" r:id="rId96"/>
    <p:sldId id="449" r:id="rId97"/>
    <p:sldId id="450" r:id="rId98"/>
    <p:sldId id="451" r:id="rId99"/>
    <p:sldId id="472" r:id="rId100"/>
    <p:sldId id="358" r:id="rId101"/>
    <p:sldId id="481" r:id="rId102"/>
  </p:sldIdLst>
  <p:sldSz cx="9144000" cy="5143500" type="screen16x9"/>
  <p:notesSz cx="6888163" cy="10017125"/>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441" autoAdjust="0"/>
  </p:normalViewPr>
  <p:slideViewPr>
    <p:cSldViewPr>
      <p:cViewPr>
        <p:scale>
          <a:sx n="80" d="100"/>
          <a:sy n="80" d="100"/>
        </p:scale>
        <p:origin x="-1560" y="-702"/>
      </p:cViewPr>
      <p:guideLst>
        <p:guide orient="horz" pos="1620"/>
        <p:guide pos="2880"/>
      </p:guideLst>
    </p:cSldViewPr>
  </p:slideViewPr>
  <p:outlineViewPr>
    <p:cViewPr>
      <p:scale>
        <a:sx n="33" d="100"/>
        <a:sy n="33" d="100"/>
      </p:scale>
      <p:origin x="0" y="1177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B14BAE-5D95-4C82-9D0A-8266E5718744}"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s-ES"/>
        </a:p>
      </dgm:t>
    </dgm:pt>
    <dgm:pt modelId="{8C59E948-F5E1-459A-A10F-DF25A21FE21A}">
      <dgm:prSet phldrT="[Texto]"/>
      <dgm:spPr/>
      <dgm:t>
        <a:bodyPr/>
        <a:lstStyle/>
        <a:p>
          <a:r>
            <a:rPr lang="es-MX" dirty="0" smtClean="0">
              <a:solidFill>
                <a:schemeClr val="tx1"/>
              </a:solidFill>
            </a:rPr>
            <a:t>Historia</a:t>
          </a:r>
          <a:endParaRPr lang="es-ES" dirty="0">
            <a:solidFill>
              <a:schemeClr val="tx1"/>
            </a:solidFill>
          </a:endParaRPr>
        </a:p>
      </dgm:t>
    </dgm:pt>
    <dgm:pt modelId="{99044E72-202A-4003-ADA2-D5DF16D3F8F8}" type="parTrans" cxnId="{35B72479-FCF8-4562-9FDA-C8D392425F05}">
      <dgm:prSet/>
      <dgm:spPr/>
      <dgm:t>
        <a:bodyPr/>
        <a:lstStyle/>
        <a:p>
          <a:endParaRPr lang="es-ES"/>
        </a:p>
      </dgm:t>
    </dgm:pt>
    <dgm:pt modelId="{621BA843-723C-4241-A374-3F592AEC9EF3}" type="sibTrans" cxnId="{35B72479-FCF8-4562-9FDA-C8D392425F05}">
      <dgm:prSet/>
      <dgm:spPr/>
      <dgm:t>
        <a:bodyPr/>
        <a:lstStyle/>
        <a:p>
          <a:endParaRPr lang="es-ES"/>
        </a:p>
      </dgm:t>
    </dgm:pt>
    <dgm:pt modelId="{0E35A5E3-E66A-4DE2-A3D2-17F47D64E360}" type="asst">
      <dgm:prSet phldrT="[Texto]"/>
      <dgm:spPr/>
      <dgm:t>
        <a:bodyPr/>
        <a:lstStyle/>
        <a:p>
          <a:r>
            <a:rPr lang="es-ES" dirty="0" smtClean="0">
              <a:solidFill>
                <a:schemeClr val="tx1"/>
              </a:solidFill>
            </a:rPr>
            <a:t>Un Argumento</a:t>
          </a:r>
          <a:endParaRPr lang="es-ES" dirty="0">
            <a:solidFill>
              <a:schemeClr val="tx1"/>
            </a:solidFill>
          </a:endParaRPr>
        </a:p>
      </dgm:t>
    </dgm:pt>
    <dgm:pt modelId="{3ED70244-C461-4F5F-84EB-B59AF71C137D}" type="parTrans" cxnId="{25AFA002-4471-4E87-8D28-A681E4559423}">
      <dgm:prSet/>
      <dgm:spPr/>
      <dgm:t>
        <a:bodyPr/>
        <a:lstStyle/>
        <a:p>
          <a:endParaRPr lang="es-ES"/>
        </a:p>
      </dgm:t>
    </dgm:pt>
    <dgm:pt modelId="{4188ED5A-BB20-4461-B2C9-028E4EAF5194}" type="sibTrans" cxnId="{25AFA002-4471-4E87-8D28-A681E4559423}">
      <dgm:prSet/>
      <dgm:spPr/>
      <dgm:t>
        <a:bodyPr/>
        <a:lstStyle/>
        <a:p>
          <a:endParaRPr lang="es-ES"/>
        </a:p>
      </dgm:t>
    </dgm:pt>
    <dgm:pt modelId="{54A74902-9EB8-4D6A-912C-BE6CF7F866BB}">
      <dgm:prSet phldrT="[Texto]"/>
      <dgm:spPr/>
      <dgm:t>
        <a:bodyPr/>
        <a:lstStyle/>
        <a:p>
          <a:r>
            <a:rPr lang="es-ES" dirty="0" smtClean="0">
              <a:solidFill>
                <a:schemeClr val="tx1"/>
              </a:solidFill>
            </a:rPr>
            <a:t>Una estructura </a:t>
          </a:r>
          <a:endParaRPr lang="es-ES" dirty="0">
            <a:solidFill>
              <a:schemeClr val="tx1"/>
            </a:solidFill>
          </a:endParaRPr>
        </a:p>
      </dgm:t>
    </dgm:pt>
    <dgm:pt modelId="{F4885C5F-D2D9-4271-B6AA-1DCC0DF40ADF}" type="parTrans" cxnId="{162DFB66-1505-4F91-8CCE-EB82D3C24798}">
      <dgm:prSet/>
      <dgm:spPr/>
      <dgm:t>
        <a:bodyPr/>
        <a:lstStyle/>
        <a:p>
          <a:endParaRPr lang="es-ES"/>
        </a:p>
      </dgm:t>
    </dgm:pt>
    <dgm:pt modelId="{98EA051E-4CB9-4E4A-8FBF-0E946241405F}" type="sibTrans" cxnId="{162DFB66-1505-4F91-8CCE-EB82D3C24798}">
      <dgm:prSet/>
      <dgm:spPr/>
      <dgm:t>
        <a:bodyPr/>
        <a:lstStyle/>
        <a:p>
          <a:endParaRPr lang="es-ES"/>
        </a:p>
      </dgm:t>
    </dgm:pt>
    <dgm:pt modelId="{33A2DD23-8EBD-44ED-BF93-D4108CEEF9C2}">
      <dgm:prSet phldrT="[Texto]"/>
      <dgm:spPr/>
      <dgm:t>
        <a:bodyPr/>
        <a:lstStyle/>
        <a:p>
          <a:r>
            <a:rPr lang="es-ES" dirty="0" smtClean="0">
              <a:solidFill>
                <a:schemeClr val="tx1"/>
              </a:solidFill>
            </a:rPr>
            <a:t>Un suspense</a:t>
          </a:r>
          <a:endParaRPr lang="es-ES" dirty="0">
            <a:solidFill>
              <a:schemeClr val="tx1"/>
            </a:solidFill>
          </a:endParaRPr>
        </a:p>
      </dgm:t>
    </dgm:pt>
    <dgm:pt modelId="{EDCE280D-FE48-4614-B2A1-D182772FE732}" type="parTrans" cxnId="{1FE59FA9-2443-4D60-B3D4-08D7C9B4564F}">
      <dgm:prSet/>
      <dgm:spPr/>
      <dgm:t>
        <a:bodyPr/>
        <a:lstStyle/>
        <a:p>
          <a:endParaRPr lang="es-ES"/>
        </a:p>
      </dgm:t>
    </dgm:pt>
    <dgm:pt modelId="{C5DB5031-514D-4510-B52F-4F6D2FE0F264}" type="sibTrans" cxnId="{1FE59FA9-2443-4D60-B3D4-08D7C9B4564F}">
      <dgm:prSet/>
      <dgm:spPr/>
      <dgm:t>
        <a:bodyPr/>
        <a:lstStyle/>
        <a:p>
          <a:endParaRPr lang="es-ES"/>
        </a:p>
      </dgm:t>
    </dgm:pt>
    <dgm:pt modelId="{F55A775A-7403-4F97-9E5A-BC063A3EFAA5}">
      <dgm:prSet phldrT="[Texto]"/>
      <dgm:spPr/>
      <dgm:t>
        <a:bodyPr/>
        <a:lstStyle/>
        <a:p>
          <a:r>
            <a:rPr lang="es-ES" dirty="0" smtClean="0">
              <a:solidFill>
                <a:schemeClr val="tx1"/>
              </a:solidFill>
            </a:rPr>
            <a:t>Una trama</a:t>
          </a:r>
          <a:endParaRPr lang="es-ES" dirty="0">
            <a:solidFill>
              <a:schemeClr val="tx1"/>
            </a:solidFill>
          </a:endParaRPr>
        </a:p>
      </dgm:t>
    </dgm:pt>
    <dgm:pt modelId="{CD9377D8-C313-4DD8-B346-0B67C4B8FDD2}" type="sibTrans" cxnId="{0F10F82B-6BCB-4140-A4FE-A8C414562E2F}">
      <dgm:prSet/>
      <dgm:spPr/>
      <dgm:t>
        <a:bodyPr/>
        <a:lstStyle/>
        <a:p>
          <a:endParaRPr lang="es-ES"/>
        </a:p>
      </dgm:t>
    </dgm:pt>
    <dgm:pt modelId="{8EA38C6C-415D-44CD-8402-5C6DCFE03025}" type="parTrans" cxnId="{0F10F82B-6BCB-4140-A4FE-A8C414562E2F}">
      <dgm:prSet/>
      <dgm:spPr/>
      <dgm:t>
        <a:bodyPr/>
        <a:lstStyle/>
        <a:p>
          <a:endParaRPr lang="es-ES"/>
        </a:p>
      </dgm:t>
    </dgm:pt>
    <dgm:pt modelId="{723F6EED-EFF4-4BD4-B89C-E9CE65860E52}" type="pres">
      <dgm:prSet presAssocID="{DFB14BAE-5D95-4C82-9D0A-8266E5718744}" presName="hierChild1" presStyleCnt="0">
        <dgm:presLayoutVars>
          <dgm:orgChart val="1"/>
          <dgm:chPref val="1"/>
          <dgm:dir/>
          <dgm:animOne val="branch"/>
          <dgm:animLvl val="lvl"/>
          <dgm:resizeHandles/>
        </dgm:presLayoutVars>
      </dgm:prSet>
      <dgm:spPr/>
      <dgm:t>
        <a:bodyPr/>
        <a:lstStyle/>
        <a:p>
          <a:endParaRPr lang="es-ES"/>
        </a:p>
      </dgm:t>
    </dgm:pt>
    <dgm:pt modelId="{ABA82089-5AF5-44DA-B065-9EAFF4C63F2A}" type="pres">
      <dgm:prSet presAssocID="{8C59E948-F5E1-459A-A10F-DF25A21FE21A}" presName="hierRoot1" presStyleCnt="0">
        <dgm:presLayoutVars>
          <dgm:hierBranch val="init"/>
        </dgm:presLayoutVars>
      </dgm:prSet>
      <dgm:spPr/>
    </dgm:pt>
    <dgm:pt modelId="{74A41F92-2586-41FA-BA4B-B63655ACE064}" type="pres">
      <dgm:prSet presAssocID="{8C59E948-F5E1-459A-A10F-DF25A21FE21A}" presName="rootComposite1" presStyleCnt="0"/>
      <dgm:spPr/>
    </dgm:pt>
    <dgm:pt modelId="{CB3C9EDB-A48B-42FA-8C9A-7F98502F555E}" type="pres">
      <dgm:prSet presAssocID="{8C59E948-F5E1-459A-A10F-DF25A21FE21A}" presName="rootText1" presStyleLbl="node0" presStyleIdx="0" presStyleCnt="1" custLinFactX="-17367" custLinFactNeighborX="-100000" custLinFactNeighborY="20880">
        <dgm:presLayoutVars>
          <dgm:chPref val="3"/>
        </dgm:presLayoutVars>
      </dgm:prSet>
      <dgm:spPr/>
      <dgm:t>
        <a:bodyPr/>
        <a:lstStyle/>
        <a:p>
          <a:endParaRPr lang="es-ES"/>
        </a:p>
      </dgm:t>
    </dgm:pt>
    <dgm:pt modelId="{93B8F279-133D-4543-8269-FFF1688AB4C4}" type="pres">
      <dgm:prSet presAssocID="{8C59E948-F5E1-459A-A10F-DF25A21FE21A}" presName="rootConnector1" presStyleLbl="node1" presStyleIdx="0" presStyleCnt="0"/>
      <dgm:spPr/>
      <dgm:t>
        <a:bodyPr/>
        <a:lstStyle/>
        <a:p>
          <a:endParaRPr lang="es-ES"/>
        </a:p>
      </dgm:t>
    </dgm:pt>
    <dgm:pt modelId="{CABE22BA-1F90-42BC-9F94-1D4D6AF806D5}" type="pres">
      <dgm:prSet presAssocID="{8C59E948-F5E1-459A-A10F-DF25A21FE21A}" presName="hierChild2" presStyleCnt="0"/>
      <dgm:spPr/>
    </dgm:pt>
    <dgm:pt modelId="{F4D3F09A-4AC4-41A3-9CF8-EC6F55816F7A}" type="pres">
      <dgm:prSet presAssocID="{8EA38C6C-415D-44CD-8402-5C6DCFE03025}" presName="Name37" presStyleLbl="parChTrans1D2" presStyleIdx="0" presStyleCnt="4"/>
      <dgm:spPr/>
      <dgm:t>
        <a:bodyPr/>
        <a:lstStyle/>
        <a:p>
          <a:endParaRPr lang="es-ES"/>
        </a:p>
      </dgm:t>
    </dgm:pt>
    <dgm:pt modelId="{C10F2C7A-ADC9-4D77-9218-24B1F1C2AB2C}" type="pres">
      <dgm:prSet presAssocID="{F55A775A-7403-4F97-9E5A-BC063A3EFAA5}" presName="hierRoot2" presStyleCnt="0">
        <dgm:presLayoutVars>
          <dgm:hierBranch val="init"/>
        </dgm:presLayoutVars>
      </dgm:prSet>
      <dgm:spPr/>
    </dgm:pt>
    <dgm:pt modelId="{D1DF10E3-D2D5-499F-A790-D3433FB49C88}" type="pres">
      <dgm:prSet presAssocID="{F55A775A-7403-4F97-9E5A-BC063A3EFAA5}" presName="rootComposite" presStyleCnt="0"/>
      <dgm:spPr/>
    </dgm:pt>
    <dgm:pt modelId="{33421547-99D6-455D-8E70-17F078184AE3}" type="pres">
      <dgm:prSet presAssocID="{F55A775A-7403-4F97-9E5A-BC063A3EFAA5}" presName="rootText" presStyleLbl="node2" presStyleIdx="0" presStyleCnt="3" custLinFactNeighborX="68202" custLinFactNeighborY="-4400">
        <dgm:presLayoutVars>
          <dgm:chPref val="3"/>
        </dgm:presLayoutVars>
      </dgm:prSet>
      <dgm:spPr/>
      <dgm:t>
        <a:bodyPr/>
        <a:lstStyle/>
        <a:p>
          <a:endParaRPr lang="es-ES"/>
        </a:p>
      </dgm:t>
    </dgm:pt>
    <dgm:pt modelId="{47B041D7-5BEB-4E60-A240-2603A79D5DEE}" type="pres">
      <dgm:prSet presAssocID="{F55A775A-7403-4F97-9E5A-BC063A3EFAA5}" presName="rootConnector" presStyleLbl="node2" presStyleIdx="0" presStyleCnt="3"/>
      <dgm:spPr/>
      <dgm:t>
        <a:bodyPr/>
        <a:lstStyle/>
        <a:p>
          <a:endParaRPr lang="es-ES"/>
        </a:p>
      </dgm:t>
    </dgm:pt>
    <dgm:pt modelId="{92FF9491-C401-479F-B011-DB39C17BEFE4}" type="pres">
      <dgm:prSet presAssocID="{F55A775A-7403-4F97-9E5A-BC063A3EFAA5}" presName="hierChild4" presStyleCnt="0"/>
      <dgm:spPr/>
    </dgm:pt>
    <dgm:pt modelId="{C7A59E8E-BC2C-4257-89A5-CEE031EA37D6}" type="pres">
      <dgm:prSet presAssocID="{F55A775A-7403-4F97-9E5A-BC063A3EFAA5}" presName="hierChild5" presStyleCnt="0"/>
      <dgm:spPr/>
    </dgm:pt>
    <dgm:pt modelId="{0D1D2D36-2DDA-4230-A48A-60298851F7A9}" type="pres">
      <dgm:prSet presAssocID="{F4885C5F-D2D9-4271-B6AA-1DCC0DF40ADF}" presName="Name37" presStyleLbl="parChTrans1D2" presStyleIdx="1" presStyleCnt="4"/>
      <dgm:spPr/>
      <dgm:t>
        <a:bodyPr/>
        <a:lstStyle/>
        <a:p>
          <a:endParaRPr lang="es-ES"/>
        </a:p>
      </dgm:t>
    </dgm:pt>
    <dgm:pt modelId="{D7A7EDDF-0BFC-4D26-8C65-6396507DEF45}" type="pres">
      <dgm:prSet presAssocID="{54A74902-9EB8-4D6A-912C-BE6CF7F866BB}" presName="hierRoot2" presStyleCnt="0">
        <dgm:presLayoutVars>
          <dgm:hierBranch val="init"/>
        </dgm:presLayoutVars>
      </dgm:prSet>
      <dgm:spPr/>
    </dgm:pt>
    <dgm:pt modelId="{8CC068CF-648F-4E04-B510-7C4FD376576D}" type="pres">
      <dgm:prSet presAssocID="{54A74902-9EB8-4D6A-912C-BE6CF7F866BB}" presName="rootComposite" presStyleCnt="0"/>
      <dgm:spPr/>
    </dgm:pt>
    <dgm:pt modelId="{B90CC7AA-2E65-40FC-BF7C-0295B6F0FEB6}" type="pres">
      <dgm:prSet presAssocID="{54A74902-9EB8-4D6A-912C-BE6CF7F866BB}" presName="rootText" presStyleLbl="node2" presStyleIdx="1" presStyleCnt="3" custLinFactY="-32604" custLinFactNeighborX="-2206" custLinFactNeighborY="-100000">
        <dgm:presLayoutVars>
          <dgm:chPref val="3"/>
        </dgm:presLayoutVars>
      </dgm:prSet>
      <dgm:spPr/>
      <dgm:t>
        <a:bodyPr/>
        <a:lstStyle/>
        <a:p>
          <a:endParaRPr lang="es-ES"/>
        </a:p>
      </dgm:t>
    </dgm:pt>
    <dgm:pt modelId="{1541F142-797A-413E-85E8-01FEBB505001}" type="pres">
      <dgm:prSet presAssocID="{54A74902-9EB8-4D6A-912C-BE6CF7F866BB}" presName="rootConnector" presStyleLbl="node2" presStyleIdx="1" presStyleCnt="3"/>
      <dgm:spPr/>
      <dgm:t>
        <a:bodyPr/>
        <a:lstStyle/>
        <a:p>
          <a:endParaRPr lang="es-ES"/>
        </a:p>
      </dgm:t>
    </dgm:pt>
    <dgm:pt modelId="{AD96A35E-DF89-414C-8C01-70A88437A289}" type="pres">
      <dgm:prSet presAssocID="{54A74902-9EB8-4D6A-912C-BE6CF7F866BB}" presName="hierChild4" presStyleCnt="0"/>
      <dgm:spPr/>
    </dgm:pt>
    <dgm:pt modelId="{B148673D-39A7-41E0-ADD7-160B84F6248C}" type="pres">
      <dgm:prSet presAssocID="{54A74902-9EB8-4D6A-912C-BE6CF7F866BB}" presName="hierChild5" presStyleCnt="0"/>
      <dgm:spPr/>
    </dgm:pt>
    <dgm:pt modelId="{DD30188A-A63A-4056-B8C1-87AF52AE59D8}" type="pres">
      <dgm:prSet presAssocID="{EDCE280D-FE48-4614-B2A1-D182772FE732}" presName="Name37" presStyleLbl="parChTrans1D2" presStyleIdx="2" presStyleCnt="4"/>
      <dgm:spPr/>
      <dgm:t>
        <a:bodyPr/>
        <a:lstStyle/>
        <a:p>
          <a:endParaRPr lang="es-ES"/>
        </a:p>
      </dgm:t>
    </dgm:pt>
    <dgm:pt modelId="{FA7C870C-1649-4635-8630-43C6A9FAB320}" type="pres">
      <dgm:prSet presAssocID="{33A2DD23-8EBD-44ED-BF93-D4108CEEF9C2}" presName="hierRoot2" presStyleCnt="0">
        <dgm:presLayoutVars>
          <dgm:hierBranch val="init"/>
        </dgm:presLayoutVars>
      </dgm:prSet>
      <dgm:spPr/>
    </dgm:pt>
    <dgm:pt modelId="{DDDB2A53-2142-4FF0-9588-479600E50959}" type="pres">
      <dgm:prSet presAssocID="{33A2DD23-8EBD-44ED-BF93-D4108CEEF9C2}" presName="rootComposite" presStyleCnt="0"/>
      <dgm:spPr/>
    </dgm:pt>
    <dgm:pt modelId="{6B216B74-10F9-44E7-9CBD-254AAB23F680}" type="pres">
      <dgm:prSet presAssocID="{33A2DD23-8EBD-44ED-BF93-D4108CEEF9C2}" presName="rootText" presStyleLbl="node2" presStyleIdx="2" presStyleCnt="3" custLinFactNeighborX="-59402" custLinFactNeighborY="-1363">
        <dgm:presLayoutVars>
          <dgm:chPref val="3"/>
        </dgm:presLayoutVars>
      </dgm:prSet>
      <dgm:spPr/>
      <dgm:t>
        <a:bodyPr/>
        <a:lstStyle/>
        <a:p>
          <a:endParaRPr lang="es-ES"/>
        </a:p>
      </dgm:t>
    </dgm:pt>
    <dgm:pt modelId="{BAC36748-811B-4A1E-9479-20A64AE21C46}" type="pres">
      <dgm:prSet presAssocID="{33A2DD23-8EBD-44ED-BF93-D4108CEEF9C2}" presName="rootConnector" presStyleLbl="node2" presStyleIdx="2" presStyleCnt="3"/>
      <dgm:spPr/>
      <dgm:t>
        <a:bodyPr/>
        <a:lstStyle/>
        <a:p>
          <a:endParaRPr lang="es-ES"/>
        </a:p>
      </dgm:t>
    </dgm:pt>
    <dgm:pt modelId="{E00520C1-C8A9-4775-AAFE-9A35195BE941}" type="pres">
      <dgm:prSet presAssocID="{33A2DD23-8EBD-44ED-BF93-D4108CEEF9C2}" presName="hierChild4" presStyleCnt="0"/>
      <dgm:spPr/>
    </dgm:pt>
    <dgm:pt modelId="{D7F2E778-99C0-4EAE-8A70-9A535ED3B3D5}" type="pres">
      <dgm:prSet presAssocID="{33A2DD23-8EBD-44ED-BF93-D4108CEEF9C2}" presName="hierChild5" presStyleCnt="0"/>
      <dgm:spPr/>
    </dgm:pt>
    <dgm:pt modelId="{5865DFF1-E86C-4628-8A1C-7215D0E46A8F}" type="pres">
      <dgm:prSet presAssocID="{8C59E948-F5E1-459A-A10F-DF25A21FE21A}" presName="hierChild3" presStyleCnt="0"/>
      <dgm:spPr/>
    </dgm:pt>
    <dgm:pt modelId="{E7491E7D-CED7-4D7F-8E8B-E8651F9257A3}" type="pres">
      <dgm:prSet presAssocID="{3ED70244-C461-4F5F-84EB-B59AF71C137D}" presName="Name111" presStyleLbl="parChTrans1D2" presStyleIdx="3" presStyleCnt="4"/>
      <dgm:spPr/>
      <dgm:t>
        <a:bodyPr/>
        <a:lstStyle/>
        <a:p>
          <a:endParaRPr lang="es-ES"/>
        </a:p>
      </dgm:t>
    </dgm:pt>
    <dgm:pt modelId="{CF08AAC7-B4CA-46A4-8FE6-87C6DC4F61B1}" type="pres">
      <dgm:prSet presAssocID="{0E35A5E3-E66A-4DE2-A3D2-17F47D64E360}" presName="hierRoot3" presStyleCnt="0">
        <dgm:presLayoutVars>
          <dgm:hierBranch val="init"/>
        </dgm:presLayoutVars>
      </dgm:prSet>
      <dgm:spPr/>
    </dgm:pt>
    <dgm:pt modelId="{46F0B283-CB57-4FD3-BD34-B016EBDD25E3}" type="pres">
      <dgm:prSet presAssocID="{0E35A5E3-E66A-4DE2-A3D2-17F47D64E360}" presName="rootComposite3" presStyleCnt="0"/>
      <dgm:spPr/>
    </dgm:pt>
    <dgm:pt modelId="{CD671497-EB61-4074-863B-0118F19E0911}" type="pres">
      <dgm:prSet presAssocID="{0E35A5E3-E66A-4DE2-A3D2-17F47D64E360}" presName="rootText3" presStyleLbl="asst1" presStyleIdx="0" presStyleCnt="1" custLinFactY="-21120" custLinFactNeighborX="58294" custLinFactNeighborY="-100000">
        <dgm:presLayoutVars>
          <dgm:chPref val="3"/>
        </dgm:presLayoutVars>
      </dgm:prSet>
      <dgm:spPr/>
      <dgm:t>
        <a:bodyPr/>
        <a:lstStyle/>
        <a:p>
          <a:endParaRPr lang="es-ES"/>
        </a:p>
      </dgm:t>
    </dgm:pt>
    <dgm:pt modelId="{3EB2D95E-7C95-4E26-B9DB-CCB78F1A3639}" type="pres">
      <dgm:prSet presAssocID="{0E35A5E3-E66A-4DE2-A3D2-17F47D64E360}" presName="rootConnector3" presStyleLbl="asst1" presStyleIdx="0" presStyleCnt="1"/>
      <dgm:spPr/>
      <dgm:t>
        <a:bodyPr/>
        <a:lstStyle/>
        <a:p>
          <a:endParaRPr lang="es-ES"/>
        </a:p>
      </dgm:t>
    </dgm:pt>
    <dgm:pt modelId="{21CFC918-130C-4B53-8F79-0A07D89B8498}" type="pres">
      <dgm:prSet presAssocID="{0E35A5E3-E66A-4DE2-A3D2-17F47D64E360}" presName="hierChild6" presStyleCnt="0"/>
      <dgm:spPr/>
    </dgm:pt>
    <dgm:pt modelId="{37C4AEAB-9F32-4B3C-9755-EEA15D6D4CE0}" type="pres">
      <dgm:prSet presAssocID="{0E35A5E3-E66A-4DE2-A3D2-17F47D64E360}" presName="hierChild7" presStyleCnt="0"/>
      <dgm:spPr/>
    </dgm:pt>
  </dgm:ptLst>
  <dgm:cxnLst>
    <dgm:cxn modelId="{A7EBCC23-3F8B-4039-B020-DEC009B4C9B8}" type="presOf" srcId="{F55A775A-7403-4F97-9E5A-BC063A3EFAA5}" destId="{33421547-99D6-455D-8E70-17F078184AE3}" srcOrd="0" destOrd="0" presId="urn:microsoft.com/office/officeart/2005/8/layout/orgChart1"/>
    <dgm:cxn modelId="{B7BAC402-BBE5-4D7E-8CEA-F5737764E4F8}" type="presOf" srcId="{0E35A5E3-E66A-4DE2-A3D2-17F47D64E360}" destId="{3EB2D95E-7C95-4E26-B9DB-CCB78F1A3639}" srcOrd="1" destOrd="0" presId="urn:microsoft.com/office/officeart/2005/8/layout/orgChart1"/>
    <dgm:cxn modelId="{B8F1FDC2-F116-4A1E-9429-65CDED04E7C1}" type="presOf" srcId="{8C59E948-F5E1-459A-A10F-DF25A21FE21A}" destId="{CB3C9EDB-A48B-42FA-8C9A-7F98502F555E}" srcOrd="0" destOrd="0" presId="urn:microsoft.com/office/officeart/2005/8/layout/orgChart1"/>
    <dgm:cxn modelId="{F4843F07-B579-4380-B5D6-914BDBEA19E5}" type="presOf" srcId="{F55A775A-7403-4F97-9E5A-BC063A3EFAA5}" destId="{47B041D7-5BEB-4E60-A240-2603A79D5DEE}" srcOrd="1" destOrd="0" presId="urn:microsoft.com/office/officeart/2005/8/layout/orgChart1"/>
    <dgm:cxn modelId="{0F10F82B-6BCB-4140-A4FE-A8C414562E2F}" srcId="{8C59E948-F5E1-459A-A10F-DF25A21FE21A}" destId="{F55A775A-7403-4F97-9E5A-BC063A3EFAA5}" srcOrd="1" destOrd="0" parTransId="{8EA38C6C-415D-44CD-8402-5C6DCFE03025}" sibTransId="{CD9377D8-C313-4DD8-B346-0B67C4B8FDD2}"/>
    <dgm:cxn modelId="{74789FB3-9AFC-4A31-B4A1-8549AF3E1FFC}" type="presOf" srcId="{33A2DD23-8EBD-44ED-BF93-D4108CEEF9C2}" destId="{6B216B74-10F9-44E7-9CBD-254AAB23F680}" srcOrd="0" destOrd="0" presId="urn:microsoft.com/office/officeart/2005/8/layout/orgChart1"/>
    <dgm:cxn modelId="{59468EE1-3F3C-4F0A-BCFE-40B3BAC97268}" type="presOf" srcId="{54A74902-9EB8-4D6A-912C-BE6CF7F866BB}" destId="{B90CC7AA-2E65-40FC-BF7C-0295B6F0FEB6}" srcOrd="0" destOrd="0" presId="urn:microsoft.com/office/officeart/2005/8/layout/orgChart1"/>
    <dgm:cxn modelId="{35B72479-FCF8-4562-9FDA-C8D392425F05}" srcId="{DFB14BAE-5D95-4C82-9D0A-8266E5718744}" destId="{8C59E948-F5E1-459A-A10F-DF25A21FE21A}" srcOrd="0" destOrd="0" parTransId="{99044E72-202A-4003-ADA2-D5DF16D3F8F8}" sibTransId="{621BA843-723C-4241-A374-3F592AEC9EF3}"/>
    <dgm:cxn modelId="{AB968DFB-89DB-4754-B60D-20BBEB15BCBA}" type="presOf" srcId="{33A2DD23-8EBD-44ED-BF93-D4108CEEF9C2}" destId="{BAC36748-811B-4A1E-9479-20A64AE21C46}" srcOrd="1" destOrd="0" presId="urn:microsoft.com/office/officeart/2005/8/layout/orgChart1"/>
    <dgm:cxn modelId="{89344287-31F2-48F5-8E8F-491BDE54581E}" type="presOf" srcId="{EDCE280D-FE48-4614-B2A1-D182772FE732}" destId="{DD30188A-A63A-4056-B8C1-87AF52AE59D8}" srcOrd="0" destOrd="0" presId="urn:microsoft.com/office/officeart/2005/8/layout/orgChart1"/>
    <dgm:cxn modelId="{5B8238BA-84CE-4E52-9EA8-812CE1174FB0}" type="presOf" srcId="{8C59E948-F5E1-459A-A10F-DF25A21FE21A}" destId="{93B8F279-133D-4543-8269-FFF1688AB4C4}" srcOrd="1" destOrd="0" presId="urn:microsoft.com/office/officeart/2005/8/layout/orgChart1"/>
    <dgm:cxn modelId="{25AFA002-4471-4E87-8D28-A681E4559423}" srcId="{8C59E948-F5E1-459A-A10F-DF25A21FE21A}" destId="{0E35A5E3-E66A-4DE2-A3D2-17F47D64E360}" srcOrd="0" destOrd="0" parTransId="{3ED70244-C461-4F5F-84EB-B59AF71C137D}" sibTransId="{4188ED5A-BB20-4461-B2C9-028E4EAF5194}"/>
    <dgm:cxn modelId="{1FE59FA9-2443-4D60-B3D4-08D7C9B4564F}" srcId="{8C59E948-F5E1-459A-A10F-DF25A21FE21A}" destId="{33A2DD23-8EBD-44ED-BF93-D4108CEEF9C2}" srcOrd="3" destOrd="0" parTransId="{EDCE280D-FE48-4614-B2A1-D182772FE732}" sibTransId="{C5DB5031-514D-4510-B52F-4F6D2FE0F264}"/>
    <dgm:cxn modelId="{81B90337-8900-489B-B025-F8E63576EA14}" type="presOf" srcId="{3ED70244-C461-4F5F-84EB-B59AF71C137D}" destId="{E7491E7D-CED7-4D7F-8E8B-E8651F9257A3}" srcOrd="0" destOrd="0" presId="urn:microsoft.com/office/officeart/2005/8/layout/orgChart1"/>
    <dgm:cxn modelId="{4EB829BA-4D0C-434D-BFFA-5CB977241F63}" type="presOf" srcId="{0E35A5E3-E66A-4DE2-A3D2-17F47D64E360}" destId="{CD671497-EB61-4074-863B-0118F19E0911}" srcOrd="0" destOrd="0" presId="urn:microsoft.com/office/officeart/2005/8/layout/orgChart1"/>
    <dgm:cxn modelId="{884C0584-1700-40D6-B36C-EAF99448B9D7}" type="presOf" srcId="{DFB14BAE-5D95-4C82-9D0A-8266E5718744}" destId="{723F6EED-EFF4-4BD4-B89C-E9CE65860E52}" srcOrd="0" destOrd="0" presId="urn:microsoft.com/office/officeart/2005/8/layout/orgChart1"/>
    <dgm:cxn modelId="{6289B736-B1FF-4032-B9C0-09A1356A8463}" type="presOf" srcId="{54A74902-9EB8-4D6A-912C-BE6CF7F866BB}" destId="{1541F142-797A-413E-85E8-01FEBB505001}" srcOrd="1" destOrd="0" presId="urn:microsoft.com/office/officeart/2005/8/layout/orgChart1"/>
    <dgm:cxn modelId="{11970006-61DC-45E3-AF84-7F8126E9E78F}" type="presOf" srcId="{8EA38C6C-415D-44CD-8402-5C6DCFE03025}" destId="{F4D3F09A-4AC4-41A3-9CF8-EC6F55816F7A}" srcOrd="0" destOrd="0" presId="urn:microsoft.com/office/officeart/2005/8/layout/orgChart1"/>
    <dgm:cxn modelId="{04EE520C-EEDF-47AB-B7F5-39561DF30403}" type="presOf" srcId="{F4885C5F-D2D9-4271-B6AA-1DCC0DF40ADF}" destId="{0D1D2D36-2DDA-4230-A48A-60298851F7A9}" srcOrd="0" destOrd="0" presId="urn:microsoft.com/office/officeart/2005/8/layout/orgChart1"/>
    <dgm:cxn modelId="{162DFB66-1505-4F91-8CCE-EB82D3C24798}" srcId="{8C59E948-F5E1-459A-A10F-DF25A21FE21A}" destId="{54A74902-9EB8-4D6A-912C-BE6CF7F866BB}" srcOrd="2" destOrd="0" parTransId="{F4885C5F-D2D9-4271-B6AA-1DCC0DF40ADF}" sibTransId="{98EA051E-4CB9-4E4A-8FBF-0E946241405F}"/>
    <dgm:cxn modelId="{636B3A0A-0932-43C3-B54B-6107F11EF478}" type="presParOf" srcId="{723F6EED-EFF4-4BD4-B89C-E9CE65860E52}" destId="{ABA82089-5AF5-44DA-B065-9EAFF4C63F2A}" srcOrd="0" destOrd="0" presId="urn:microsoft.com/office/officeart/2005/8/layout/orgChart1"/>
    <dgm:cxn modelId="{A84DF2FE-6219-4B4E-BB68-674C05F6ED06}" type="presParOf" srcId="{ABA82089-5AF5-44DA-B065-9EAFF4C63F2A}" destId="{74A41F92-2586-41FA-BA4B-B63655ACE064}" srcOrd="0" destOrd="0" presId="urn:microsoft.com/office/officeart/2005/8/layout/orgChart1"/>
    <dgm:cxn modelId="{86CD1B43-76E9-45C7-9FFA-0083FC258E67}" type="presParOf" srcId="{74A41F92-2586-41FA-BA4B-B63655ACE064}" destId="{CB3C9EDB-A48B-42FA-8C9A-7F98502F555E}" srcOrd="0" destOrd="0" presId="urn:microsoft.com/office/officeart/2005/8/layout/orgChart1"/>
    <dgm:cxn modelId="{B36E2631-CF37-4F06-9ED1-5DCEC40430C2}" type="presParOf" srcId="{74A41F92-2586-41FA-BA4B-B63655ACE064}" destId="{93B8F279-133D-4543-8269-FFF1688AB4C4}" srcOrd="1" destOrd="0" presId="urn:microsoft.com/office/officeart/2005/8/layout/orgChart1"/>
    <dgm:cxn modelId="{9374E409-FC4D-48E5-8758-D5BA0B4EEF7F}" type="presParOf" srcId="{ABA82089-5AF5-44DA-B065-9EAFF4C63F2A}" destId="{CABE22BA-1F90-42BC-9F94-1D4D6AF806D5}" srcOrd="1" destOrd="0" presId="urn:microsoft.com/office/officeart/2005/8/layout/orgChart1"/>
    <dgm:cxn modelId="{ABE280CD-0F43-43F8-B5A4-9902D7D489E3}" type="presParOf" srcId="{CABE22BA-1F90-42BC-9F94-1D4D6AF806D5}" destId="{F4D3F09A-4AC4-41A3-9CF8-EC6F55816F7A}" srcOrd="0" destOrd="0" presId="urn:microsoft.com/office/officeart/2005/8/layout/orgChart1"/>
    <dgm:cxn modelId="{3683AE12-E867-431E-816F-74B3BAD8E76D}" type="presParOf" srcId="{CABE22BA-1F90-42BC-9F94-1D4D6AF806D5}" destId="{C10F2C7A-ADC9-4D77-9218-24B1F1C2AB2C}" srcOrd="1" destOrd="0" presId="urn:microsoft.com/office/officeart/2005/8/layout/orgChart1"/>
    <dgm:cxn modelId="{6EA45577-2C35-4776-9B63-A4382ABB2986}" type="presParOf" srcId="{C10F2C7A-ADC9-4D77-9218-24B1F1C2AB2C}" destId="{D1DF10E3-D2D5-499F-A790-D3433FB49C88}" srcOrd="0" destOrd="0" presId="urn:microsoft.com/office/officeart/2005/8/layout/orgChart1"/>
    <dgm:cxn modelId="{6B51405C-D912-4C3C-BDA3-708DB5198348}" type="presParOf" srcId="{D1DF10E3-D2D5-499F-A790-D3433FB49C88}" destId="{33421547-99D6-455D-8E70-17F078184AE3}" srcOrd="0" destOrd="0" presId="urn:microsoft.com/office/officeart/2005/8/layout/orgChart1"/>
    <dgm:cxn modelId="{8D7A6F3F-D858-499D-8D96-63A428301D1F}" type="presParOf" srcId="{D1DF10E3-D2D5-499F-A790-D3433FB49C88}" destId="{47B041D7-5BEB-4E60-A240-2603A79D5DEE}" srcOrd="1" destOrd="0" presId="urn:microsoft.com/office/officeart/2005/8/layout/orgChart1"/>
    <dgm:cxn modelId="{32EB2B0E-416A-4A3A-98B9-DED63BC5AE24}" type="presParOf" srcId="{C10F2C7A-ADC9-4D77-9218-24B1F1C2AB2C}" destId="{92FF9491-C401-479F-B011-DB39C17BEFE4}" srcOrd="1" destOrd="0" presId="urn:microsoft.com/office/officeart/2005/8/layout/orgChart1"/>
    <dgm:cxn modelId="{6463A594-51A4-4268-9437-AC046E868ADA}" type="presParOf" srcId="{C10F2C7A-ADC9-4D77-9218-24B1F1C2AB2C}" destId="{C7A59E8E-BC2C-4257-89A5-CEE031EA37D6}" srcOrd="2" destOrd="0" presId="urn:microsoft.com/office/officeart/2005/8/layout/orgChart1"/>
    <dgm:cxn modelId="{C9192D2C-0502-4609-9444-E15BC07CFFF3}" type="presParOf" srcId="{CABE22BA-1F90-42BC-9F94-1D4D6AF806D5}" destId="{0D1D2D36-2DDA-4230-A48A-60298851F7A9}" srcOrd="2" destOrd="0" presId="urn:microsoft.com/office/officeart/2005/8/layout/orgChart1"/>
    <dgm:cxn modelId="{AA84C201-B16D-466C-9B1B-30D357F7F5BB}" type="presParOf" srcId="{CABE22BA-1F90-42BC-9F94-1D4D6AF806D5}" destId="{D7A7EDDF-0BFC-4D26-8C65-6396507DEF45}" srcOrd="3" destOrd="0" presId="urn:microsoft.com/office/officeart/2005/8/layout/orgChart1"/>
    <dgm:cxn modelId="{DCF926C8-2328-4BA3-8510-55A403FFB51A}" type="presParOf" srcId="{D7A7EDDF-0BFC-4D26-8C65-6396507DEF45}" destId="{8CC068CF-648F-4E04-B510-7C4FD376576D}" srcOrd="0" destOrd="0" presId="urn:microsoft.com/office/officeart/2005/8/layout/orgChart1"/>
    <dgm:cxn modelId="{0D4B6885-B692-481D-82A6-90052662D68D}" type="presParOf" srcId="{8CC068CF-648F-4E04-B510-7C4FD376576D}" destId="{B90CC7AA-2E65-40FC-BF7C-0295B6F0FEB6}" srcOrd="0" destOrd="0" presId="urn:microsoft.com/office/officeart/2005/8/layout/orgChart1"/>
    <dgm:cxn modelId="{98CDE04B-D70D-4E6E-BEC1-EA78345F7FFF}" type="presParOf" srcId="{8CC068CF-648F-4E04-B510-7C4FD376576D}" destId="{1541F142-797A-413E-85E8-01FEBB505001}" srcOrd="1" destOrd="0" presId="urn:microsoft.com/office/officeart/2005/8/layout/orgChart1"/>
    <dgm:cxn modelId="{59C4F210-C02F-43DA-926A-CCCDA9417469}" type="presParOf" srcId="{D7A7EDDF-0BFC-4D26-8C65-6396507DEF45}" destId="{AD96A35E-DF89-414C-8C01-70A88437A289}" srcOrd="1" destOrd="0" presId="urn:microsoft.com/office/officeart/2005/8/layout/orgChart1"/>
    <dgm:cxn modelId="{87E56D72-530C-46C8-A9A0-708951A9FA14}" type="presParOf" srcId="{D7A7EDDF-0BFC-4D26-8C65-6396507DEF45}" destId="{B148673D-39A7-41E0-ADD7-160B84F6248C}" srcOrd="2" destOrd="0" presId="urn:microsoft.com/office/officeart/2005/8/layout/orgChart1"/>
    <dgm:cxn modelId="{E9C715F9-ED08-41E6-8AB4-7E7EF356ACF2}" type="presParOf" srcId="{CABE22BA-1F90-42BC-9F94-1D4D6AF806D5}" destId="{DD30188A-A63A-4056-B8C1-87AF52AE59D8}" srcOrd="4" destOrd="0" presId="urn:microsoft.com/office/officeart/2005/8/layout/orgChart1"/>
    <dgm:cxn modelId="{41FE91D4-8979-4E8B-B2F4-C10D9F04C0EF}" type="presParOf" srcId="{CABE22BA-1F90-42BC-9F94-1D4D6AF806D5}" destId="{FA7C870C-1649-4635-8630-43C6A9FAB320}" srcOrd="5" destOrd="0" presId="urn:microsoft.com/office/officeart/2005/8/layout/orgChart1"/>
    <dgm:cxn modelId="{82D8BC01-8736-49DE-B200-1711BF88FD04}" type="presParOf" srcId="{FA7C870C-1649-4635-8630-43C6A9FAB320}" destId="{DDDB2A53-2142-4FF0-9588-479600E50959}" srcOrd="0" destOrd="0" presId="urn:microsoft.com/office/officeart/2005/8/layout/orgChart1"/>
    <dgm:cxn modelId="{EA8F2E9E-510B-42B4-9645-C84171280025}" type="presParOf" srcId="{DDDB2A53-2142-4FF0-9588-479600E50959}" destId="{6B216B74-10F9-44E7-9CBD-254AAB23F680}" srcOrd="0" destOrd="0" presId="urn:microsoft.com/office/officeart/2005/8/layout/orgChart1"/>
    <dgm:cxn modelId="{84051E9A-9981-49FD-82BF-5C4BA894B210}" type="presParOf" srcId="{DDDB2A53-2142-4FF0-9588-479600E50959}" destId="{BAC36748-811B-4A1E-9479-20A64AE21C46}" srcOrd="1" destOrd="0" presId="urn:microsoft.com/office/officeart/2005/8/layout/orgChart1"/>
    <dgm:cxn modelId="{C09F9875-0E09-4B0E-9250-FAD7A6B24406}" type="presParOf" srcId="{FA7C870C-1649-4635-8630-43C6A9FAB320}" destId="{E00520C1-C8A9-4775-AAFE-9A35195BE941}" srcOrd="1" destOrd="0" presId="urn:microsoft.com/office/officeart/2005/8/layout/orgChart1"/>
    <dgm:cxn modelId="{54C6B067-BC60-413A-96AE-2797BFD3E8A7}" type="presParOf" srcId="{FA7C870C-1649-4635-8630-43C6A9FAB320}" destId="{D7F2E778-99C0-4EAE-8A70-9A535ED3B3D5}" srcOrd="2" destOrd="0" presId="urn:microsoft.com/office/officeart/2005/8/layout/orgChart1"/>
    <dgm:cxn modelId="{5FBBF29B-1403-4207-B616-E513D9C391FA}" type="presParOf" srcId="{ABA82089-5AF5-44DA-B065-9EAFF4C63F2A}" destId="{5865DFF1-E86C-4628-8A1C-7215D0E46A8F}" srcOrd="2" destOrd="0" presId="urn:microsoft.com/office/officeart/2005/8/layout/orgChart1"/>
    <dgm:cxn modelId="{88E7E630-5E6E-497C-B171-BD828DF004EA}" type="presParOf" srcId="{5865DFF1-E86C-4628-8A1C-7215D0E46A8F}" destId="{E7491E7D-CED7-4D7F-8E8B-E8651F9257A3}" srcOrd="0" destOrd="0" presId="urn:microsoft.com/office/officeart/2005/8/layout/orgChart1"/>
    <dgm:cxn modelId="{4823BBB4-FECE-4892-B0CB-9A1D55624A37}" type="presParOf" srcId="{5865DFF1-E86C-4628-8A1C-7215D0E46A8F}" destId="{CF08AAC7-B4CA-46A4-8FE6-87C6DC4F61B1}" srcOrd="1" destOrd="0" presId="urn:microsoft.com/office/officeart/2005/8/layout/orgChart1"/>
    <dgm:cxn modelId="{504F2523-09E2-483A-8853-EED02DB70C7C}" type="presParOf" srcId="{CF08AAC7-B4CA-46A4-8FE6-87C6DC4F61B1}" destId="{46F0B283-CB57-4FD3-BD34-B016EBDD25E3}" srcOrd="0" destOrd="0" presId="urn:microsoft.com/office/officeart/2005/8/layout/orgChart1"/>
    <dgm:cxn modelId="{A46BE650-45FC-415C-A487-03C38F9551BC}" type="presParOf" srcId="{46F0B283-CB57-4FD3-BD34-B016EBDD25E3}" destId="{CD671497-EB61-4074-863B-0118F19E0911}" srcOrd="0" destOrd="0" presId="urn:microsoft.com/office/officeart/2005/8/layout/orgChart1"/>
    <dgm:cxn modelId="{0FE160B7-66D1-4F5A-BCBC-EC17CBB61B99}" type="presParOf" srcId="{46F0B283-CB57-4FD3-BD34-B016EBDD25E3}" destId="{3EB2D95E-7C95-4E26-B9DB-CCB78F1A3639}" srcOrd="1" destOrd="0" presId="urn:microsoft.com/office/officeart/2005/8/layout/orgChart1"/>
    <dgm:cxn modelId="{0C71380B-FE87-4BF0-9683-D5DDAF2F42CF}" type="presParOf" srcId="{CF08AAC7-B4CA-46A4-8FE6-87C6DC4F61B1}" destId="{21CFC918-130C-4B53-8F79-0A07D89B8498}" srcOrd="1" destOrd="0" presId="urn:microsoft.com/office/officeart/2005/8/layout/orgChart1"/>
    <dgm:cxn modelId="{8127E84C-2EFC-4AB8-A927-75604C56432E}" type="presParOf" srcId="{CF08AAC7-B4CA-46A4-8FE6-87C6DC4F61B1}" destId="{37C4AEAB-9F32-4B3C-9755-EEA15D6D4CE0}"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0246AFD-872C-4C7E-AEAA-A19AF49DFC70}" type="datetimeFigureOut">
              <a:rPr lang="es-ES" smtClean="0"/>
              <a:pPr/>
              <a:t>10/02/2026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3B5411-E964-4C0F-97EC-0CB5F8AE28C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0246AFD-872C-4C7E-AEAA-A19AF49DFC70}" type="datetimeFigureOut">
              <a:rPr lang="es-ES" smtClean="0"/>
              <a:pPr/>
              <a:t>10/02/2026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13B5411-E964-4C0F-97EC-0CB5F8AE28C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Anatom&#237;a_de_un_Guion.mp4"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PROMO%205/S28%20La%20Trama/trama.mp4"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PROMO%205/S28%20La%20Trama/tipo.mp4"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PROMO%205/S28%20La%20Trama/tramas.mp4"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S26%20La%20trama%20de%207%20puntos/GuerraMundialZtrama.docx"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S26%20La%20trama%20de%207%20puntos/guerramuendial%20z.xlsx"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PROMO%205/S28%20La%20Trama/regla3.mp4" TargetMode="External"/><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8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1.xml"/><Relationship Id="rId4" Type="http://schemas.openxmlformats.org/officeDocument/2006/relationships/image" Target="../media/image81.png"/></Relationships>
</file>

<file path=ppt/slides/_rels/slide8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00034" y="0"/>
            <a:ext cx="7929618" cy="4857766"/>
          </a:xfrm>
          <a:prstGeom prst="rect">
            <a:avLst/>
          </a:prstGeom>
          <a:noFill/>
          <a:ln w="9525">
            <a:noFill/>
            <a:miter lim="800000"/>
            <a:headEnd/>
            <a:tailEnd/>
          </a:ln>
          <a:effectLst/>
        </p:spPr>
      </p:pic>
      <p:sp>
        <p:nvSpPr>
          <p:cNvPr id="3" name="2 Subtítulo"/>
          <p:cNvSpPr>
            <a:spLocks noGrp="1"/>
          </p:cNvSpPr>
          <p:nvPr>
            <p:ph type="subTitle" idx="1"/>
          </p:nvPr>
        </p:nvSpPr>
        <p:spPr>
          <a:xfrm>
            <a:off x="1785918" y="3829050"/>
            <a:ext cx="6400800" cy="1314450"/>
          </a:xfrm>
        </p:spPr>
        <p:txBody>
          <a:bodyPr/>
          <a:lstStyle/>
          <a:p>
            <a:r>
              <a:rPr lang="es-MX" dirty="0" smtClean="0"/>
              <a:t>Tipos, formas y reglas</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3403" y="0"/>
            <a:ext cx="8997191" cy="5143499"/>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Videos Gratis\Gifs Animados\Puntos   75169.gif"/>
          <p:cNvPicPr>
            <a:picLocks noChangeAspect="1" noChangeArrowheads="1" noCrop="1"/>
          </p:cNvPicPr>
          <p:nvPr/>
        </p:nvPicPr>
        <p:blipFill>
          <a:blip r:embed="rId2">
            <a:lum bright="-21000"/>
          </a:blip>
          <a:srcRect/>
          <a:stretch>
            <a:fillRect/>
          </a:stretch>
        </p:blipFill>
        <p:spPr bwMode="auto">
          <a:xfrm>
            <a:off x="0" y="0"/>
            <a:ext cx="9144000" cy="5143500"/>
          </a:xfrm>
          <a:prstGeom prst="rect">
            <a:avLst/>
          </a:prstGeom>
          <a:noFill/>
        </p:spPr>
      </p:pic>
      <p:sp>
        <p:nvSpPr>
          <p:cNvPr id="2" name="1 Título"/>
          <p:cNvSpPr>
            <a:spLocks noGrp="1"/>
          </p:cNvSpPr>
          <p:nvPr>
            <p:ph type="title"/>
          </p:nvPr>
        </p:nvSpPr>
        <p:spPr>
          <a:xfrm>
            <a:off x="428596" y="0"/>
            <a:ext cx="8229600" cy="857250"/>
          </a:xfrm>
        </p:spPr>
        <p:txBody>
          <a:bodyPr/>
          <a:lstStyle/>
          <a:p>
            <a:r>
              <a:rPr lang="es-MX" b="1" dirty="0" smtClean="0"/>
              <a:t>Avance hasta hoy</a:t>
            </a:r>
            <a:endParaRPr lang="es-ES" dirty="0"/>
          </a:p>
        </p:txBody>
      </p:sp>
      <p:sp>
        <p:nvSpPr>
          <p:cNvPr id="3" name="2 Marcador de contenido"/>
          <p:cNvSpPr>
            <a:spLocks noGrp="1"/>
          </p:cNvSpPr>
          <p:nvPr>
            <p:ph idx="1"/>
          </p:nvPr>
        </p:nvSpPr>
        <p:spPr/>
        <p:txBody>
          <a:bodyPr>
            <a:normAutofit lnSpcReduction="10000"/>
          </a:bodyPr>
          <a:lstStyle/>
          <a:p>
            <a:pPr algn="just"/>
            <a:r>
              <a:rPr lang="es-MX" dirty="0" smtClean="0"/>
              <a:t>El desarrollo de un </a:t>
            </a:r>
            <a:r>
              <a:rPr lang="es-MX" b="1" dirty="0" smtClean="0"/>
              <a:t>guion </a:t>
            </a:r>
            <a:r>
              <a:rPr lang="es-MX" dirty="0" smtClean="0"/>
              <a:t>se inicia con una </a:t>
            </a:r>
            <a:r>
              <a:rPr lang="es-MX" b="1" dirty="0" smtClean="0">
                <a:solidFill>
                  <a:srgbClr val="FFFF00"/>
                </a:solidFill>
              </a:rPr>
              <a:t>idea</a:t>
            </a:r>
            <a:r>
              <a:rPr lang="es-MX" dirty="0" smtClean="0"/>
              <a:t> validada por un </a:t>
            </a:r>
            <a:r>
              <a:rPr lang="es-MX" b="1" dirty="0" err="1" smtClean="0">
                <a:solidFill>
                  <a:srgbClr val="FFFF00"/>
                </a:solidFill>
              </a:rPr>
              <a:t>bubble</a:t>
            </a:r>
            <a:r>
              <a:rPr lang="es-MX" b="1" dirty="0" smtClean="0">
                <a:solidFill>
                  <a:srgbClr val="FFFF00"/>
                </a:solidFill>
              </a:rPr>
              <a:t> </a:t>
            </a:r>
            <a:r>
              <a:rPr lang="es-MX" b="1" dirty="0" err="1" smtClean="0">
                <a:solidFill>
                  <a:srgbClr val="FFFF00"/>
                </a:solidFill>
              </a:rPr>
              <a:t>diagram</a:t>
            </a:r>
            <a:r>
              <a:rPr lang="es-MX" dirty="0" smtClean="0"/>
              <a:t>. Luego se estructura el </a:t>
            </a:r>
            <a:r>
              <a:rPr lang="es-MX" b="1" dirty="0" err="1" smtClean="0">
                <a:solidFill>
                  <a:srgbClr val="FFFF00"/>
                </a:solidFill>
              </a:rPr>
              <a:t>storyline</a:t>
            </a:r>
            <a:r>
              <a:rPr lang="es-MX" dirty="0" smtClean="0"/>
              <a:t>, la </a:t>
            </a:r>
            <a:r>
              <a:rPr lang="es-MX" b="1" dirty="0" smtClean="0">
                <a:solidFill>
                  <a:srgbClr val="FFFF00"/>
                </a:solidFill>
              </a:rPr>
              <a:t>sinopsis</a:t>
            </a:r>
            <a:r>
              <a:rPr lang="es-MX" dirty="0" smtClean="0"/>
              <a:t> y las </a:t>
            </a:r>
            <a:r>
              <a:rPr lang="es-MX" b="1" dirty="0" smtClean="0">
                <a:solidFill>
                  <a:srgbClr val="FFFF00"/>
                </a:solidFill>
              </a:rPr>
              <a:t>fichas de personajes</a:t>
            </a:r>
            <a:r>
              <a:rPr lang="es-MX" dirty="0" smtClean="0"/>
              <a:t>. Finalmente, se aplica el </a:t>
            </a:r>
            <a:r>
              <a:rPr lang="es-MX" b="1" dirty="0" smtClean="0"/>
              <a:t>viaje del héroe</a:t>
            </a:r>
            <a:r>
              <a:rPr lang="es-MX" dirty="0" smtClean="0"/>
              <a:t> en doce pasos para detallar el </a:t>
            </a:r>
            <a:r>
              <a:rPr lang="es-MX" b="1" dirty="0" smtClean="0">
                <a:solidFill>
                  <a:srgbClr val="FFFF00"/>
                </a:solidFill>
              </a:rPr>
              <a:t>argumento</a:t>
            </a:r>
            <a:r>
              <a:rPr lang="es-MX" dirty="0" smtClean="0"/>
              <a:t> y definir la </a:t>
            </a:r>
            <a:r>
              <a:rPr lang="es-MX" b="1" dirty="0" smtClean="0">
                <a:solidFill>
                  <a:srgbClr val="FFFF00"/>
                </a:solidFill>
              </a:rPr>
              <a:t>trama</a:t>
            </a:r>
            <a:r>
              <a:rPr lang="es-MX" dirty="0" smtClean="0"/>
              <a:t>.</a:t>
            </a: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1026" name="Picture 2" descr="D:\webs\docente3\academy\pa\pasos\Screenshot_1.png"/>
          <p:cNvPicPr>
            <a:picLocks noChangeAspect="1" noChangeArrowheads="1"/>
          </p:cNvPicPr>
          <p:nvPr/>
        </p:nvPicPr>
        <p:blipFill>
          <a:blip r:embed="rId2"/>
          <a:srcRect/>
          <a:stretch>
            <a:fillRect/>
          </a:stretch>
        </p:blipFill>
        <p:spPr bwMode="auto">
          <a:xfrm>
            <a:off x="0" y="0"/>
            <a:ext cx="9244071" cy="51435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2050" name="Picture 2" descr="D:\webs\docente3\academy\pa\pasos\Screenshot_2.pn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3074" name="Picture 2" descr="D:\webs\docente3\academy\pa\pasos\Screenshot_3.pn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4098" name="Picture 2" descr="D:\webs\docente3\academy\pa\pasos\Screenshot_4.png"/>
          <p:cNvPicPr>
            <a:picLocks noChangeAspect="1" noChangeArrowheads="1"/>
          </p:cNvPicPr>
          <p:nvPr/>
        </p:nvPicPr>
        <p:blipFill>
          <a:blip r:embed="rId2"/>
          <a:srcRect/>
          <a:stretch>
            <a:fillRect/>
          </a:stretch>
        </p:blipFill>
        <p:spPr bwMode="auto">
          <a:xfrm>
            <a:off x="0" y="-214333"/>
            <a:ext cx="9144000" cy="535783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5122" name="Picture 2" descr="D:\webs\docente3\academy\pa\pasos\Screenshot_5.png"/>
          <p:cNvPicPr>
            <a:picLocks noChangeAspect="1" noChangeArrowheads="1"/>
          </p:cNvPicPr>
          <p:nvPr/>
        </p:nvPicPr>
        <p:blipFill>
          <a:blip r:embed="rId2"/>
          <a:srcRect/>
          <a:stretch>
            <a:fillRect/>
          </a:stretch>
        </p:blipFill>
        <p:spPr bwMode="auto">
          <a:xfrm>
            <a:off x="0" y="-1"/>
            <a:ext cx="9144000" cy="51435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6146" name="Picture 2" descr="D:\webs\docente3\academy\pa\pasos\Screenshot_6.png"/>
          <p:cNvPicPr>
            <a:picLocks noChangeAspect="1" noChangeArrowheads="1"/>
          </p:cNvPicPr>
          <p:nvPr/>
        </p:nvPicPr>
        <p:blipFill>
          <a:blip r:embed="rId2"/>
          <a:srcRect/>
          <a:stretch>
            <a:fillRect/>
          </a:stretch>
        </p:blipFill>
        <p:spPr bwMode="auto">
          <a:xfrm>
            <a:off x="-1" y="0"/>
            <a:ext cx="9144001" cy="51435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7170" name="Picture 2" descr="D:\webs\docente3\academy\pa\pasos\Screenshot_7.pn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8194" name="Picture 2" descr="D:\webs\docente3\academy\pa\pasos\Screenshot_8.pn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9218" name="Picture 2" descr="D:\webs\docente3\academy\pa\pasos\Screenshot_9.pn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10242" name="Picture 2" descr="D:\webs\docente3\academy\pa\pasos\Screenshot_10.pn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11266" name="Picture 2" descr="D:\webs\docente3\academy\pa\pasos\Screenshot_11.pn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12290" name="Picture 2" descr="D:\webs\docente3\academy\pa\pasos\Screenshot_12.pn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651259"/>
          </a:xfrm>
        </p:spPr>
        <p:txBody>
          <a:bodyPr>
            <a:normAutofit fontScale="90000"/>
          </a:bodyPr>
          <a:lstStyle/>
          <a:p>
            <a:r>
              <a:rPr lang="es-MX" dirty="0" smtClean="0"/>
              <a:t>¿En donde estas</a:t>
            </a:r>
            <a:r>
              <a:rPr lang="es-MX" dirty="0" smtClean="0"/>
              <a:t>? Veamos el video</a:t>
            </a:r>
            <a:endParaRPr lang="es-ES" dirty="0"/>
          </a:p>
        </p:txBody>
      </p:sp>
      <p:pic>
        <p:nvPicPr>
          <p:cNvPr id="13314" name="Picture 2" descr="D:\webs\docente3\academy\pa\pasos\Screenshot_13.png">
            <a:hlinkClick r:id="rId2" action="ppaction://hlinkfile"/>
          </p:cNvPr>
          <p:cNvPicPr>
            <a:picLocks noChangeAspect="1" noChangeArrowheads="1"/>
          </p:cNvPicPr>
          <p:nvPr/>
        </p:nvPicPr>
        <p:blipFill>
          <a:blip r:embed="rId3"/>
          <a:srcRect/>
          <a:stretch>
            <a:fillRect/>
          </a:stretch>
        </p:blipFill>
        <p:spPr bwMode="auto">
          <a:xfrm>
            <a:off x="0" y="509717"/>
            <a:ext cx="9144000" cy="46337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Videos Gratis\Gifs Animados\Puntos   75169.gif"/>
          <p:cNvPicPr>
            <a:picLocks noChangeAspect="1" noChangeArrowheads="1" noCrop="1"/>
          </p:cNvPicPr>
          <p:nvPr/>
        </p:nvPicPr>
        <p:blipFill>
          <a:blip r:embed="rId2">
            <a:lum bright="-21000"/>
          </a:blip>
          <a:srcRect/>
          <a:stretch>
            <a:fillRect/>
          </a:stretch>
        </p:blipFill>
        <p:spPr bwMode="auto">
          <a:xfrm>
            <a:off x="0" y="0"/>
            <a:ext cx="9144000" cy="5143500"/>
          </a:xfrm>
          <a:prstGeom prst="rect">
            <a:avLst/>
          </a:prstGeom>
          <a:noFill/>
        </p:spPr>
      </p:pic>
      <p:sp>
        <p:nvSpPr>
          <p:cNvPr id="2" name="1 Título"/>
          <p:cNvSpPr>
            <a:spLocks noGrp="1"/>
          </p:cNvSpPr>
          <p:nvPr>
            <p:ph type="title"/>
          </p:nvPr>
        </p:nvSpPr>
        <p:spPr>
          <a:xfrm>
            <a:off x="428596" y="0"/>
            <a:ext cx="8229600" cy="857250"/>
          </a:xfrm>
        </p:spPr>
        <p:txBody>
          <a:bodyPr/>
          <a:lstStyle/>
          <a:p>
            <a:r>
              <a:rPr lang="es-MX" b="1" dirty="0" smtClean="0"/>
              <a:t>La Trama y la Estructura</a:t>
            </a:r>
            <a:endParaRPr lang="es-ES" dirty="0"/>
          </a:p>
        </p:txBody>
      </p:sp>
      <p:sp>
        <p:nvSpPr>
          <p:cNvPr id="3" name="2 Marcador de contenido"/>
          <p:cNvSpPr>
            <a:spLocks noGrp="1"/>
          </p:cNvSpPr>
          <p:nvPr>
            <p:ph idx="1"/>
          </p:nvPr>
        </p:nvSpPr>
        <p:spPr/>
        <p:txBody>
          <a:bodyPr/>
          <a:lstStyle/>
          <a:p>
            <a:pPr algn="just"/>
            <a:r>
              <a:rPr lang="es-ES" dirty="0" smtClean="0"/>
              <a:t>Diferenciación entre argumento (orden cronológico) y trama (acontecimientos interrelacionados). Usaremos el argumento junto con IA para generar </a:t>
            </a:r>
            <a:r>
              <a:rPr lang="es-ES" dirty="0" err="1" smtClean="0"/>
              <a:t>subtramas</a:t>
            </a:r>
            <a:r>
              <a:rPr lang="es-ES" dirty="0" smtClean="0"/>
              <a:t> para los personajes secundarios.</a:t>
            </a:r>
            <a:endParaRPr lang="es-E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Videos Gratis\Gifs Animados\Space   44690.gif"/>
          <p:cNvPicPr>
            <a:picLocks noChangeAspect="1" noChangeArrowheads="1" noCrop="1"/>
          </p:cNvPicPr>
          <p:nvPr/>
        </p:nvPicPr>
        <p:blipFill>
          <a:blip r:embed="rId2">
            <a:lum bright="-32000" contrast="-48000"/>
          </a:blip>
          <a:srcRect/>
          <a:stretch>
            <a:fillRect/>
          </a:stretch>
        </p:blipFill>
        <p:spPr bwMode="auto">
          <a:xfrm>
            <a:off x="0" y="1"/>
            <a:ext cx="9143996" cy="5143499"/>
          </a:xfrm>
          <a:prstGeom prst="rect">
            <a:avLst/>
          </a:prstGeom>
          <a:noFill/>
        </p:spPr>
      </p:pic>
      <p:sp>
        <p:nvSpPr>
          <p:cNvPr id="2" name="1 CuadroTexto"/>
          <p:cNvSpPr txBox="1"/>
          <p:nvPr/>
        </p:nvSpPr>
        <p:spPr>
          <a:xfrm>
            <a:off x="404646" y="1357304"/>
            <a:ext cx="8167882" cy="2298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5" tIns="71435" rIns="71435" bIns="71435" numCol="1" spcCol="38100" rtlCol="0" anchor="ctr">
            <a:spAutoFit/>
          </a:bodyPr>
          <a:lstStyle/>
          <a:p>
            <a:pPr algn="just" defTabSz="821529"/>
            <a:r>
              <a:rPr lang="es-ES" sz="2800" dirty="0" smtClean="0">
                <a:solidFill>
                  <a:schemeClr val="tx1"/>
                </a:solidFill>
              </a:rPr>
              <a:t>El argumento; cuenta la historia en un orden cronológico de los acontecimientos; es decir, relata una lógica temporal.</a:t>
            </a:r>
          </a:p>
          <a:p>
            <a:pPr algn="just" defTabSz="821529"/>
            <a:r>
              <a:rPr lang="es-ES" sz="2800" dirty="0" smtClean="0">
                <a:solidFill>
                  <a:schemeClr val="tx1"/>
                </a:solidFill>
              </a:rPr>
              <a:t>Mientras que en la trama, se impone la forma que ha de tener la estructura.</a:t>
            </a:r>
          </a:p>
        </p:txBody>
      </p:sp>
      <p:sp>
        <p:nvSpPr>
          <p:cNvPr id="3" name="2 CuadroTexto"/>
          <p:cNvSpPr txBox="1"/>
          <p:nvPr/>
        </p:nvSpPr>
        <p:spPr>
          <a:xfrm>
            <a:off x="0" y="0"/>
            <a:ext cx="9144000" cy="6982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5" tIns="71435" rIns="71435" bIns="71435" numCol="1" spcCol="38100" rtlCol="0" anchor="ctr">
            <a:spAutoFit/>
          </a:bodyPr>
          <a:lstStyle/>
          <a:p>
            <a:pPr marL="0" marR="0" indent="0" algn="ctr" defTabSz="821529" rtl="0" fontAlgn="auto" latinLnBrk="0" hangingPunct="0">
              <a:lnSpc>
                <a:spcPct val="100000"/>
              </a:lnSpc>
              <a:spcBef>
                <a:spcPts val="0"/>
              </a:spcBef>
              <a:spcAft>
                <a:spcPts val="0"/>
              </a:spcAft>
              <a:buClrTx/>
              <a:buSzTx/>
              <a:buFontTx/>
              <a:buNone/>
              <a:tabLst/>
            </a:pPr>
            <a:r>
              <a:rPr kumimoji="0" lang="es-ES" sz="3600" b="1" i="0" u="none" strike="noStrike" cap="none" spc="0" normalizeH="0" baseline="0" dirty="0" smtClean="0">
                <a:ln>
                  <a:noFill/>
                </a:ln>
                <a:solidFill>
                  <a:schemeClr val="tx1"/>
                </a:solidFill>
                <a:effectLst/>
                <a:uFillTx/>
                <a:latin typeface="+mj-lt"/>
                <a:ea typeface="+mj-ea"/>
                <a:cs typeface="+mj-cs"/>
                <a:sym typeface="Helvetica Neue"/>
              </a:rPr>
              <a:t>Diferencia entre</a:t>
            </a:r>
            <a:r>
              <a:rPr kumimoji="0" lang="es-ES" sz="3600" b="1" i="0" u="none" strike="noStrike" cap="none" spc="0" normalizeH="0" dirty="0" smtClean="0">
                <a:ln>
                  <a:noFill/>
                </a:ln>
                <a:solidFill>
                  <a:schemeClr val="tx1"/>
                </a:solidFill>
                <a:effectLst/>
                <a:uFillTx/>
                <a:latin typeface="+mj-lt"/>
                <a:ea typeface="+mj-ea"/>
                <a:cs typeface="+mj-cs"/>
                <a:sym typeface="Helvetica Neue"/>
              </a:rPr>
              <a:t> Argumento y trama</a:t>
            </a:r>
            <a:endParaRPr lang="es-ES" sz="3600" b="1" dirty="0" smtClean="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hlinkClick r:id="rId2" action="ppaction://hlinkfile"/>
          </p:cNvPr>
          <p:cNvPicPr>
            <a:picLocks noChangeAspect="1" noChangeArrowheads="1"/>
          </p:cNvPicPr>
          <p:nvPr/>
        </p:nvPicPr>
        <p:blipFill>
          <a:blip r:embed="rId3">
            <a:lum bright="-41000" contrast="-45000"/>
          </a:blip>
          <a:srcRect/>
          <a:stretch>
            <a:fillRect/>
          </a:stretch>
        </p:blipFill>
        <p:spPr bwMode="auto">
          <a:xfrm>
            <a:off x="0" y="0"/>
            <a:ext cx="9144000" cy="5143500"/>
          </a:xfrm>
          <a:prstGeom prst="rect">
            <a:avLst/>
          </a:prstGeom>
          <a:noFill/>
          <a:ln w="9525">
            <a:noFill/>
            <a:miter lim="800000"/>
            <a:headEnd/>
            <a:tailEnd/>
          </a:ln>
          <a:effectLst/>
        </p:spPr>
      </p:pic>
      <p:sp>
        <p:nvSpPr>
          <p:cNvPr id="3" name="2 CuadroTexto"/>
          <p:cNvSpPr txBox="1"/>
          <p:nvPr/>
        </p:nvSpPr>
        <p:spPr>
          <a:xfrm>
            <a:off x="642910" y="1714494"/>
            <a:ext cx="8072462" cy="11291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5" tIns="71435" rIns="71435" bIns="71435" numCol="1" spcCol="38100" rtlCol="0" anchor="ctr">
            <a:spAutoFit/>
          </a:bodyPr>
          <a:lstStyle/>
          <a:p>
            <a:pPr marL="0" marR="0" indent="0" algn="ctr" defTabSz="821529" rtl="0" fontAlgn="auto" latinLnBrk="0" hangingPunct="0">
              <a:lnSpc>
                <a:spcPct val="100000"/>
              </a:lnSpc>
              <a:spcBef>
                <a:spcPts val="0"/>
              </a:spcBef>
              <a:spcAft>
                <a:spcPts val="0"/>
              </a:spcAft>
              <a:buClrTx/>
              <a:buSzTx/>
              <a:buFontTx/>
              <a:buNone/>
              <a:tabLst/>
            </a:pPr>
            <a:r>
              <a:rPr lang="es-ES" sz="3200" b="1" dirty="0" err="1" smtClean="0">
                <a:solidFill>
                  <a:schemeClr val="tx1"/>
                </a:solidFill>
              </a:rPr>
              <a:t>StoryLine</a:t>
            </a:r>
            <a:r>
              <a:rPr lang="es-ES" sz="3200" b="1" dirty="0" smtClean="0">
                <a:solidFill>
                  <a:schemeClr val="tx1"/>
                </a:solidFill>
              </a:rPr>
              <a:t> = Argumento comprimido</a:t>
            </a:r>
          </a:p>
          <a:p>
            <a:pPr marL="0" marR="0" indent="0" algn="ctr" defTabSz="821529" rtl="0" fontAlgn="auto" latinLnBrk="0" hangingPunct="0">
              <a:lnSpc>
                <a:spcPct val="100000"/>
              </a:lnSpc>
              <a:spcBef>
                <a:spcPts val="0"/>
              </a:spcBef>
              <a:spcAft>
                <a:spcPts val="0"/>
              </a:spcAft>
              <a:buClrTx/>
              <a:buSzTx/>
              <a:buFontTx/>
              <a:buNone/>
              <a:tabLst/>
            </a:pPr>
            <a:r>
              <a:rPr lang="es-ES" sz="3200" b="1" dirty="0" smtClean="0">
                <a:solidFill>
                  <a:schemeClr val="tx1"/>
                </a:solidFill>
              </a:rPr>
              <a:t>El Guión = es la trama detallada</a:t>
            </a:r>
          </a:p>
        </p:txBody>
      </p:sp>
      <p:sp>
        <p:nvSpPr>
          <p:cNvPr id="6" name="5 Rectángulo"/>
          <p:cNvSpPr/>
          <p:nvPr/>
        </p:nvSpPr>
        <p:spPr>
          <a:xfrm>
            <a:off x="3071802" y="214296"/>
            <a:ext cx="3605474" cy="769441"/>
          </a:xfrm>
          <a:prstGeom prst="rect">
            <a:avLst/>
          </a:prstGeom>
        </p:spPr>
        <p:txBody>
          <a:bodyPr wrap="none">
            <a:spAutoFit/>
          </a:bodyPr>
          <a:lstStyle/>
          <a:p>
            <a:pPr algn="ctr" defTabSz="821529" hangingPunct="0"/>
            <a:r>
              <a:rPr lang="es-ES" sz="4400" dirty="0" smtClean="0">
                <a:sym typeface="Helvetica Neue"/>
              </a:rPr>
              <a:t>En Resumen: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656606" y="0"/>
            <a:ext cx="7487394" cy="1050288"/>
          </a:xfrm>
          <a:prstGeom prst="rect">
            <a:avLst/>
          </a:prstGeom>
        </p:spPr>
        <p:txBody>
          <a:bodyPr wrap="square" lIns="34290" tIns="17145" rIns="34290" bIns="17145">
            <a:spAutoFit/>
          </a:bodyPr>
          <a:lstStyle/>
          <a:p>
            <a:r>
              <a:rPr lang="es-ES" sz="3300" b="1" dirty="0" smtClean="0">
                <a:solidFill>
                  <a:schemeClr val="tx1"/>
                </a:solidFill>
              </a:rPr>
              <a:t>La narrativa de una historia consta de 4 elementos</a:t>
            </a:r>
            <a:r>
              <a:rPr lang="es-ES" sz="3300" dirty="0" smtClean="0"/>
              <a:t>:</a:t>
            </a:r>
          </a:p>
        </p:txBody>
      </p:sp>
      <p:graphicFrame>
        <p:nvGraphicFramePr>
          <p:cNvPr id="4" name="3 Diagrama"/>
          <p:cNvGraphicFramePr/>
          <p:nvPr/>
        </p:nvGraphicFramePr>
        <p:xfrm>
          <a:off x="2500298" y="1000114"/>
          <a:ext cx="5857916" cy="393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redondeado"/>
          <p:cNvSpPr/>
          <p:nvPr/>
        </p:nvSpPr>
        <p:spPr>
          <a:xfrm rot="5400000">
            <a:off x="-1362314" y="2005224"/>
            <a:ext cx="4714891" cy="704443"/>
          </a:xfrm>
          <a:prstGeom prst="roundRect">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5" tIns="71435" rIns="71435" bIns="71435" numCol="1" spcCol="38100" rtlCol="0" anchor="ctr">
            <a:spAutoFit/>
          </a:bodyPr>
          <a:lstStyle/>
          <a:p>
            <a:pPr marL="0" marR="0" indent="0" algn="ctr" defTabSz="821529" rtl="0" fontAlgn="auto" latinLnBrk="0" hangingPunct="0">
              <a:lnSpc>
                <a:spcPct val="100000"/>
              </a:lnSpc>
              <a:spcBef>
                <a:spcPts val="0"/>
              </a:spcBef>
              <a:spcAft>
                <a:spcPts val="0"/>
              </a:spcAft>
              <a:buClrTx/>
              <a:buSzTx/>
              <a:buFontTx/>
              <a:buNone/>
              <a:tabLst/>
            </a:pPr>
            <a:endParaRPr kumimoji="0" lang="es-ES" sz="3200" b="0" i="0" u="none" strike="noStrike" cap="none" spc="0" normalizeH="0" baseline="0">
              <a:ln>
                <a:noFill/>
              </a:ln>
              <a:solidFill>
                <a:srgbClr val="000000"/>
              </a:solidFill>
              <a:effectLst/>
              <a:uFillTx/>
              <a:latin typeface="+mj-lt"/>
              <a:ea typeface="+mj-ea"/>
              <a:cs typeface="+mj-cs"/>
              <a:sym typeface="Helvetica Neue"/>
            </a:endParaRPr>
          </a:p>
        </p:txBody>
      </p:sp>
      <p:sp>
        <p:nvSpPr>
          <p:cNvPr id="6" name="5 CuadroTexto"/>
          <p:cNvSpPr txBox="1"/>
          <p:nvPr/>
        </p:nvSpPr>
        <p:spPr>
          <a:xfrm>
            <a:off x="928662" y="74810"/>
            <a:ext cx="114326" cy="50686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5" tIns="71435" rIns="71435" bIns="71435" numCol="1" spcCol="38100" rtlCol="0" anchor="ctr">
            <a:spAutoFit/>
          </a:bodyPr>
          <a:lstStyle/>
          <a:p>
            <a:pPr marL="0" marR="0" indent="0" algn="ctr" defTabSz="821529"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smtClean="0">
                <a:ln>
                  <a:noFill/>
                </a:ln>
                <a:solidFill>
                  <a:schemeClr val="tx1"/>
                </a:solidFill>
                <a:effectLst/>
                <a:uFillTx/>
                <a:latin typeface="+mj-lt"/>
                <a:ea typeface="+mj-ea"/>
                <a:cs typeface="+mj-cs"/>
                <a:sym typeface="Helvetica Neue"/>
              </a:rPr>
              <a:t>N</a:t>
            </a:r>
          </a:p>
          <a:p>
            <a:pPr marL="0" marR="0" indent="0" algn="ctr" defTabSz="821529" rtl="0" fontAlgn="auto" latinLnBrk="0" hangingPunct="0">
              <a:lnSpc>
                <a:spcPct val="100000"/>
              </a:lnSpc>
              <a:spcBef>
                <a:spcPts val="0"/>
              </a:spcBef>
              <a:spcAft>
                <a:spcPts val="0"/>
              </a:spcAft>
              <a:buClrTx/>
              <a:buSzTx/>
              <a:buFontTx/>
              <a:buNone/>
              <a:tabLst/>
            </a:pPr>
            <a:r>
              <a:rPr lang="es-MX" sz="3200" dirty="0" smtClean="0">
                <a:solidFill>
                  <a:schemeClr val="tx1"/>
                </a:solidFill>
              </a:rPr>
              <a:t>A</a:t>
            </a:r>
          </a:p>
          <a:p>
            <a:pPr marL="0" marR="0" indent="0" algn="ctr" defTabSz="821529"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smtClean="0">
                <a:ln>
                  <a:noFill/>
                </a:ln>
                <a:solidFill>
                  <a:schemeClr val="tx1"/>
                </a:solidFill>
                <a:effectLst/>
                <a:uFillTx/>
                <a:latin typeface="+mj-lt"/>
                <a:ea typeface="+mj-ea"/>
                <a:cs typeface="+mj-cs"/>
                <a:sym typeface="Helvetica Neue"/>
              </a:rPr>
              <a:t>R</a:t>
            </a:r>
          </a:p>
          <a:p>
            <a:pPr marL="0" marR="0" indent="0" algn="ctr" defTabSz="821529"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smtClean="0">
                <a:ln>
                  <a:noFill/>
                </a:ln>
                <a:solidFill>
                  <a:schemeClr val="tx1"/>
                </a:solidFill>
                <a:effectLst/>
                <a:uFillTx/>
                <a:latin typeface="+mj-lt"/>
                <a:ea typeface="+mj-ea"/>
                <a:cs typeface="+mj-cs"/>
                <a:sym typeface="Helvetica Neue"/>
              </a:rPr>
              <a:t>R</a:t>
            </a:r>
          </a:p>
          <a:p>
            <a:pPr marL="0" marR="0" indent="0" algn="ctr" defTabSz="821529" rtl="0" fontAlgn="auto" latinLnBrk="0" hangingPunct="0">
              <a:lnSpc>
                <a:spcPct val="100000"/>
              </a:lnSpc>
              <a:spcBef>
                <a:spcPts val="0"/>
              </a:spcBef>
              <a:spcAft>
                <a:spcPts val="0"/>
              </a:spcAft>
              <a:buClrTx/>
              <a:buSzTx/>
              <a:buFontTx/>
              <a:buNone/>
              <a:tabLst/>
            </a:pPr>
            <a:r>
              <a:rPr lang="es-MX" sz="3200" dirty="0" smtClean="0">
                <a:solidFill>
                  <a:schemeClr val="tx1"/>
                </a:solidFill>
              </a:rPr>
              <a:t>A</a:t>
            </a:r>
          </a:p>
          <a:p>
            <a:pPr marL="0" marR="0" indent="0" algn="ctr" defTabSz="821529"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smtClean="0">
                <a:ln>
                  <a:noFill/>
                </a:ln>
                <a:solidFill>
                  <a:schemeClr val="tx1"/>
                </a:solidFill>
                <a:effectLst/>
                <a:uFillTx/>
                <a:latin typeface="+mj-lt"/>
                <a:ea typeface="+mj-ea"/>
                <a:cs typeface="+mj-cs"/>
                <a:sym typeface="Helvetica Neue"/>
              </a:rPr>
              <a:t>T</a:t>
            </a:r>
          </a:p>
          <a:p>
            <a:pPr marL="0" marR="0" indent="0" algn="ctr" defTabSz="821529" rtl="0" fontAlgn="auto" latinLnBrk="0" hangingPunct="0">
              <a:lnSpc>
                <a:spcPct val="100000"/>
              </a:lnSpc>
              <a:spcBef>
                <a:spcPts val="0"/>
              </a:spcBef>
              <a:spcAft>
                <a:spcPts val="0"/>
              </a:spcAft>
              <a:buClrTx/>
              <a:buSzTx/>
              <a:buFontTx/>
              <a:buNone/>
              <a:tabLst/>
            </a:pPr>
            <a:r>
              <a:rPr lang="es-MX" sz="3200" dirty="0" smtClean="0">
                <a:solidFill>
                  <a:schemeClr val="tx1"/>
                </a:solidFill>
              </a:rPr>
              <a:t>I</a:t>
            </a:r>
          </a:p>
          <a:p>
            <a:pPr marL="0" marR="0" indent="0" algn="ctr" defTabSz="821529"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smtClean="0">
                <a:ln>
                  <a:noFill/>
                </a:ln>
                <a:solidFill>
                  <a:schemeClr val="tx1"/>
                </a:solidFill>
                <a:effectLst/>
                <a:uFillTx/>
                <a:latin typeface="+mj-lt"/>
                <a:ea typeface="+mj-ea"/>
                <a:cs typeface="+mj-cs"/>
                <a:sym typeface="Helvetica Neue"/>
              </a:rPr>
              <a:t>VA</a:t>
            </a:r>
          </a:p>
          <a:p>
            <a:pPr marL="0" marR="0" indent="0" algn="ctr" defTabSz="821529" rtl="0" fontAlgn="auto" latinLnBrk="0" hangingPunct="0">
              <a:lnSpc>
                <a:spcPct val="100000"/>
              </a:lnSpc>
              <a:spcBef>
                <a:spcPts val="0"/>
              </a:spcBef>
              <a:spcAft>
                <a:spcPts val="0"/>
              </a:spcAft>
              <a:buClrTx/>
              <a:buSzTx/>
              <a:buFontTx/>
              <a:buNone/>
              <a:tabLst/>
            </a:pPr>
            <a:endParaRPr kumimoji="0" lang="es-ES" sz="3200" b="0" i="0" u="none" strike="noStrike" cap="none" spc="0" normalizeH="0" baseline="0" dirty="0">
              <a:ln>
                <a:noFill/>
              </a:ln>
              <a:solidFill>
                <a:srgbClr val="000000"/>
              </a:solidFill>
              <a:effectLst/>
              <a:uFillTx/>
              <a:latin typeface="+mj-lt"/>
              <a:ea typeface="+mj-ea"/>
              <a:cs typeface="+mj-cs"/>
              <a:sym typeface="Helvetica Neue"/>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Videos Gratis\Gifs Animados\Puntos   75169.gif"/>
          <p:cNvPicPr>
            <a:picLocks noChangeAspect="1" noChangeArrowheads="1" noCrop="1"/>
          </p:cNvPicPr>
          <p:nvPr/>
        </p:nvPicPr>
        <p:blipFill>
          <a:blip r:embed="rId2">
            <a:lum bright="-21000"/>
          </a:blip>
          <a:srcRect/>
          <a:stretch>
            <a:fillRect/>
          </a:stretch>
        </p:blipFill>
        <p:spPr bwMode="auto">
          <a:xfrm>
            <a:off x="0" y="0"/>
            <a:ext cx="9144000" cy="5143500"/>
          </a:xfrm>
          <a:prstGeom prst="rect">
            <a:avLst/>
          </a:prstGeom>
          <a:noFill/>
        </p:spPr>
      </p:pic>
      <p:sp>
        <p:nvSpPr>
          <p:cNvPr id="2" name="1 Título"/>
          <p:cNvSpPr>
            <a:spLocks noGrp="1"/>
          </p:cNvSpPr>
          <p:nvPr>
            <p:ph type="title"/>
          </p:nvPr>
        </p:nvSpPr>
        <p:spPr>
          <a:xfrm>
            <a:off x="428596" y="0"/>
            <a:ext cx="8229600" cy="857250"/>
          </a:xfrm>
        </p:spPr>
        <p:txBody>
          <a:bodyPr/>
          <a:lstStyle/>
          <a:p>
            <a:r>
              <a:rPr lang="es-MX" dirty="0" smtClean="0"/>
              <a:t>¿Qué es la trama?</a:t>
            </a:r>
            <a:endParaRPr lang="es-ES" dirty="0"/>
          </a:p>
        </p:txBody>
      </p:sp>
      <p:sp>
        <p:nvSpPr>
          <p:cNvPr id="3" name="2 Marcador de contenido"/>
          <p:cNvSpPr>
            <a:spLocks noGrp="1"/>
          </p:cNvSpPr>
          <p:nvPr>
            <p:ph idx="1"/>
          </p:nvPr>
        </p:nvSpPr>
        <p:spPr>
          <a:xfrm>
            <a:off x="500034" y="1071552"/>
            <a:ext cx="8229600" cy="3808823"/>
          </a:xfrm>
        </p:spPr>
        <p:txBody>
          <a:bodyPr>
            <a:normAutofit fontScale="92500" lnSpcReduction="20000"/>
          </a:bodyPr>
          <a:lstStyle/>
          <a:p>
            <a:pPr algn="just"/>
            <a:r>
              <a:rPr lang="es-MX" dirty="0" smtClean="0"/>
              <a:t>Un conjunto de acontecimientos que suceden y que dan sentido a una historia.</a:t>
            </a:r>
          </a:p>
          <a:p>
            <a:pPr algn="just"/>
            <a:r>
              <a:rPr lang="es-MX" dirty="0" smtClean="0"/>
              <a:t>Es el elemento fundamental en la estructura de una película; da forma a la historia y mantiene el interés del público a lo largo de la narración.</a:t>
            </a:r>
          </a:p>
          <a:p>
            <a:pPr algn="just"/>
            <a:r>
              <a:rPr lang="es-MX" dirty="0" smtClean="0"/>
              <a:t>No es el argumento, aunque ambos están relacionados e interconectados. El argumento es el resumen de la trama.</a:t>
            </a:r>
            <a:endParaRPr lang="es-ES" dirty="0" smtClean="0"/>
          </a:p>
          <a:p>
            <a:pPr algn="just"/>
            <a:endParaRPr lang="es-ES" dirty="0" smtClean="0"/>
          </a:p>
          <a:p>
            <a:pPr algn="just"/>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ueños de un guionista | Tips y anécdotas de un guionista"/>
          <p:cNvPicPr>
            <a:picLocks noChangeAspect="1" noChangeArrowheads="1"/>
          </p:cNvPicPr>
          <p:nvPr/>
        </p:nvPicPr>
        <p:blipFill>
          <a:blip r:embed="rId2"/>
          <a:srcRect/>
          <a:stretch>
            <a:fillRect/>
          </a:stretch>
        </p:blipFill>
        <p:spPr bwMode="auto">
          <a:xfrm>
            <a:off x="0" y="3715234"/>
            <a:ext cx="2146300" cy="1428266"/>
          </a:xfrm>
          <a:prstGeom prst="rect">
            <a:avLst/>
          </a:prstGeom>
          <a:noFill/>
        </p:spPr>
      </p:pic>
      <p:sp>
        <p:nvSpPr>
          <p:cNvPr id="2" name="1 CuadroTexto"/>
          <p:cNvSpPr txBox="1"/>
          <p:nvPr/>
        </p:nvSpPr>
        <p:spPr>
          <a:xfrm>
            <a:off x="857224" y="285734"/>
            <a:ext cx="7639050" cy="35913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5" tIns="71435" rIns="71435" bIns="71435" numCol="1" spcCol="38100" rtlCol="0" anchor="ctr">
            <a:spAutoFit/>
          </a:bodyPr>
          <a:lstStyle/>
          <a:p>
            <a:pPr algn="just" defTabSz="821529"/>
            <a:r>
              <a:rPr lang="es-MX" sz="3200" dirty="0" smtClean="0">
                <a:solidFill>
                  <a:schemeClr val="tx1"/>
                </a:solidFill>
              </a:rPr>
              <a:t>La </a:t>
            </a:r>
            <a:r>
              <a:rPr lang="es-MX" sz="3200" b="1" dirty="0" smtClean="0">
                <a:solidFill>
                  <a:schemeClr val="tx1"/>
                </a:solidFill>
              </a:rPr>
              <a:t>trama.- </a:t>
            </a:r>
            <a:r>
              <a:rPr lang="es-MX" sz="3200" dirty="0" smtClean="0">
                <a:solidFill>
                  <a:schemeClr val="tx1"/>
                </a:solidFill>
              </a:rPr>
              <a:t>Son acontecimientos coherentes e interrelacionados que se deslizan por el tiempo para dar forma y diseño a una narración. El guionista desordena el argumento y revisa una y otra vez hasta conseguir que parezca natural y fruto de la espontaneidad.</a:t>
            </a:r>
            <a:endParaRPr kumimoji="0" lang="es-ES" sz="3200" b="0" i="0" u="none" strike="noStrike" cap="none" spc="0" normalizeH="0" baseline="0" dirty="0">
              <a:ln>
                <a:noFill/>
              </a:ln>
              <a:solidFill>
                <a:schemeClr val="tx1"/>
              </a:solidFill>
              <a:effectLst/>
              <a:uFillTx/>
              <a:latin typeface="+mj-lt"/>
              <a:ea typeface="+mj-ea"/>
              <a:cs typeface="+mj-cs"/>
              <a:sym typeface="Helvetica Neue"/>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5122" name="Picture 2">
            <a:hlinkClick r:id="rId2" action="ppaction://hlinkfile"/>
          </p:cNvPr>
          <p:cNvPicPr>
            <a:picLocks noChangeAspect="1" noChangeArrowheads="1"/>
          </p:cNvPicPr>
          <p:nvPr/>
        </p:nvPicPr>
        <p:blipFill>
          <a:blip r:embed="rId3"/>
          <a:srcRect/>
          <a:stretch>
            <a:fillRect/>
          </a:stretch>
        </p:blipFill>
        <p:spPr bwMode="auto">
          <a:xfrm>
            <a:off x="0" y="0"/>
            <a:ext cx="9144000" cy="5124014"/>
          </a:xfrm>
          <a:prstGeom prst="rect">
            <a:avLst/>
          </a:prstGeom>
          <a:noFill/>
          <a:ln w="9525">
            <a:noFill/>
            <a:miter lim="800000"/>
            <a:headEnd/>
            <a:tailEnd/>
          </a:ln>
          <a:effectLst/>
        </p:spPr>
      </p:pic>
      <p:sp>
        <p:nvSpPr>
          <p:cNvPr id="5" name="4 Rectángulo"/>
          <p:cNvSpPr/>
          <p:nvPr/>
        </p:nvSpPr>
        <p:spPr>
          <a:xfrm>
            <a:off x="4857752" y="2928940"/>
            <a:ext cx="383951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a:t>
            </a: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 el guion</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Videos Gratis\Gifs Animados\space_travel_ _5 (Original).gif"/>
          <p:cNvPicPr>
            <a:picLocks noChangeAspect="1" noChangeArrowheads="1" noCrop="1"/>
          </p:cNvPicPr>
          <p:nvPr/>
        </p:nvPicPr>
        <p:blipFill>
          <a:blip r:embed="rId2"/>
          <a:srcRect/>
          <a:stretch>
            <a:fillRect/>
          </a:stretch>
        </p:blipFill>
        <p:spPr bwMode="auto">
          <a:xfrm>
            <a:off x="0" y="0"/>
            <a:ext cx="9143999" cy="5143500"/>
          </a:xfrm>
          <a:prstGeom prst="rect">
            <a:avLst/>
          </a:prstGeom>
          <a:noFill/>
        </p:spPr>
      </p:pic>
      <p:sp>
        <p:nvSpPr>
          <p:cNvPr id="2" name="1 Título"/>
          <p:cNvSpPr>
            <a:spLocks noGrp="1"/>
          </p:cNvSpPr>
          <p:nvPr>
            <p:ph type="title"/>
          </p:nvPr>
        </p:nvSpPr>
        <p:spPr/>
        <p:txBody>
          <a:bodyPr/>
          <a:lstStyle/>
          <a:p>
            <a:r>
              <a:rPr lang="es-MX" dirty="0" smtClean="0"/>
              <a:t>¿Que tipo de trama queremos?</a:t>
            </a:r>
            <a:endParaRPr lang="es-ES" dirty="0"/>
          </a:p>
        </p:txBody>
      </p:sp>
      <p:sp>
        <p:nvSpPr>
          <p:cNvPr id="3" name="2 Marcador de contenido"/>
          <p:cNvSpPr>
            <a:spLocks noGrp="1"/>
          </p:cNvSpPr>
          <p:nvPr>
            <p:ph idx="1"/>
          </p:nvPr>
        </p:nvSpPr>
        <p:spPr>
          <a:xfrm>
            <a:off x="457200" y="1200151"/>
            <a:ext cx="3900486" cy="1943103"/>
          </a:xfrm>
        </p:spPr>
        <p:txBody>
          <a:bodyPr>
            <a:normAutofit/>
          </a:bodyPr>
          <a:lstStyle/>
          <a:p>
            <a:r>
              <a:rPr lang="es-MX" dirty="0" smtClean="0"/>
              <a:t>Cronológica</a:t>
            </a:r>
          </a:p>
          <a:p>
            <a:r>
              <a:rPr lang="es-MX" dirty="0" smtClean="0"/>
              <a:t>Retrospectiva</a:t>
            </a:r>
          </a:p>
          <a:p>
            <a:r>
              <a:rPr lang="es-MX" dirty="0" smtClean="0"/>
              <a:t>De personaje</a:t>
            </a:r>
          </a:p>
        </p:txBody>
      </p:sp>
      <p:pic>
        <p:nvPicPr>
          <p:cNvPr id="3074" name="Picture 2"/>
          <p:cNvPicPr>
            <a:picLocks noChangeAspect="1" noChangeArrowheads="1"/>
          </p:cNvPicPr>
          <p:nvPr/>
        </p:nvPicPr>
        <p:blipFill>
          <a:blip r:embed="rId3"/>
          <a:srcRect/>
          <a:stretch>
            <a:fillRect/>
          </a:stretch>
        </p:blipFill>
        <p:spPr bwMode="auto">
          <a:xfrm>
            <a:off x="3929058" y="1214428"/>
            <a:ext cx="5019687" cy="34584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857250"/>
          </a:xfrm>
        </p:spPr>
        <p:txBody>
          <a:bodyPr/>
          <a:lstStyle/>
          <a:p>
            <a:r>
              <a:rPr lang="es-MX" dirty="0" smtClean="0"/>
              <a:t>Trama Cronológica</a:t>
            </a:r>
            <a:endParaRPr lang="es-ES" dirty="0"/>
          </a:p>
        </p:txBody>
      </p:sp>
      <p:sp>
        <p:nvSpPr>
          <p:cNvPr id="3" name="2 Marcador de contenido"/>
          <p:cNvSpPr>
            <a:spLocks noGrp="1"/>
          </p:cNvSpPr>
          <p:nvPr>
            <p:ph idx="1"/>
          </p:nvPr>
        </p:nvSpPr>
        <p:spPr/>
        <p:txBody>
          <a:bodyPr/>
          <a:lstStyle/>
          <a:p>
            <a:endParaRPr lang="es-ES"/>
          </a:p>
        </p:txBody>
      </p:sp>
      <p:pic>
        <p:nvPicPr>
          <p:cNvPr id="6147" name="Picture 3"/>
          <p:cNvPicPr>
            <a:picLocks noChangeAspect="1" noChangeArrowheads="1"/>
          </p:cNvPicPr>
          <p:nvPr/>
        </p:nvPicPr>
        <p:blipFill>
          <a:blip r:embed="rId2"/>
          <a:srcRect/>
          <a:stretch>
            <a:fillRect/>
          </a:stretch>
        </p:blipFill>
        <p:spPr bwMode="auto">
          <a:xfrm>
            <a:off x="785786" y="857220"/>
            <a:ext cx="7607752" cy="42862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5" name="4 Marcador de contenido"/>
          <p:cNvSpPr>
            <a:spLocks noGrp="1"/>
          </p:cNvSpPr>
          <p:nvPr>
            <p:ph idx="1"/>
          </p:nvPr>
        </p:nvSpPr>
        <p:spPr/>
        <p:txBody>
          <a:bodyPr/>
          <a:lstStyle/>
          <a:p>
            <a:endParaRPr lang="es-ES"/>
          </a:p>
        </p:txBody>
      </p:sp>
      <p:pic>
        <p:nvPicPr>
          <p:cNvPr id="7171" name="Picture 3"/>
          <p:cNvPicPr>
            <a:picLocks noChangeAspect="1" noChangeArrowheads="1"/>
          </p:cNvPicPr>
          <p:nvPr/>
        </p:nvPicPr>
        <p:blipFill>
          <a:blip r:embed="rId2"/>
          <a:srcRect/>
          <a:stretch>
            <a:fillRect/>
          </a:stretch>
        </p:blipFill>
        <p:spPr bwMode="auto">
          <a:xfrm>
            <a:off x="0" y="0"/>
            <a:ext cx="9144000" cy="5143500"/>
          </a:xfrm>
          <a:prstGeom prst="rect">
            <a:avLst/>
          </a:prstGeom>
          <a:noFill/>
          <a:ln w="9525">
            <a:noFill/>
            <a:miter lim="800000"/>
            <a:headEnd/>
            <a:tailEnd/>
          </a:ln>
          <a:effectLst/>
        </p:spPr>
      </p:pic>
      <p:sp>
        <p:nvSpPr>
          <p:cNvPr id="6" name="5 Rectángulo redondeado"/>
          <p:cNvSpPr/>
          <p:nvPr/>
        </p:nvSpPr>
        <p:spPr>
          <a:xfrm>
            <a:off x="3428992" y="500048"/>
            <a:ext cx="2714644" cy="17859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CuadroTexto"/>
          <p:cNvSpPr txBox="1"/>
          <p:nvPr/>
        </p:nvSpPr>
        <p:spPr>
          <a:xfrm>
            <a:off x="3500430" y="928676"/>
            <a:ext cx="2643206" cy="954107"/>
          </a:xfrm>
          <a:prstGeom prst="rect">
            <a:avLst/>
          </a:prstGeom>
          <a:noFill/>
        </p:spPr>
        <p:txBody>
          <a:bodyPr wrap="square" rtlCol="0">
            <a:spAutoFit/>
          </a:bodyPr>
          <a:lstStyle/>
          <a:p>
            <a:r>
              <a:rPr lang="es-MX" sz="2800" b="1" dirty="0" smtClean="0"/>
              <a:t>Trama según retrospectiva</a:t>
            </a:r>
            <a:endParaRPr lang="es-ES" sz="28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lstStyle/>
          <a:p>
            <a:r>
              <a:rPr lang="es-MX" dirty="0" smtClean="0"/>
              <a:t>La trama paralela</a:t>
            </a:r>
            <a:endParaRPr lang="es-ES" dirty="0"/>
          </a:p>
        </p:txBody>
      </p:sp>
      <p:sp>
        <p:nvSpPr>
          <p:cNvPr id="3" name="2 Marcador de contenido"/>
          <p:cNvSpPr>
            <a:spLocks noGrp="1"/>
          </p:cNvSpPr>
          <p:nvPr>
            <p:ph idx="1"/>
          </p:nvPr>
        </p:nvSpPr>
        <p:spPr>
          <a:xfrm>
            <a:off x="500034" y="1000114"/>
            <a:ext cx="8229600" cy="2300293"/>
          </a:xfrm>
        </p:spPr>
        <p:txBody>
          <a:bodyPr/>
          <a:lstStyle/>
          <a:p>
            <a:pPr algn="just"/>
            <a:r>
              <a:rPr lang="es-MX" dirty="0" smtClean="0"/>
              <a:t>Es </a:t>
            </a:r>
            <a:r>
              <a:rPr lang="es-MX" dirty="0" smtClean="0">
                <a:solidFill>
                  <a:srgbClr val="FFFF00"/>
                </a:solidFill>
              </a:rPr>
              <a:t>una línea de historia que ocurre al mismo tiempo que la trama principal</a:t>
            </a:r>
            <a:r>
              <a:rPr lang="es-MX" dirty="0" smtClean="0"/>
              <a:t>, pero que es independiente de ella y a menudo se relaciona con personajes secundarios.</a:t>
            </a:r>
            <a:endParaRPr lang="es-ES" dirty="0"/>
          </a:p>
        </p:txBody>
      </p:sp>
      <p:pic>
        <p:nvPicPr>
          <p:cNvPr id="8194" name="Picture 2"/>
          <p:cNvPicPr>
            <a:picLocks noChangeAspect="1" noChangeArrowheads="1"/>
          </p:cNvPicPr>
          <p:nvPr/>
        </p:nvPicPr>
        <p:blipFill>
          <a:blip r:embed="rId2"/>
          <a:srcRect/>
          <a:stretch>
            <a:fillRect/>
          </a:stretch>
        </p:blipFill>
        <p:spPr bwMode="auto">
          <a:xfrm>
            <a:off x="1857356" y="3543300"/>
            <a:ext cx="5705475" cy="1600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lum bright="-47000" contrast="-62000"/>
          </a:blip>
          <a:srcRect/>
          <a:stretch>
            <a:fillRect/>
          </a:stretch>
        </p:blipFill>
        <p:spPr bwMode="auto">
          <a:xfrm>
            <a:off x="0" y="0"/>
            <a:ext cx="9144000" cy="5125576"/>
          </a:xfrm>
          <a:prstGeom prst="rect">
            <a:avLst/>
          </a:prstGeom>
          <a:noFill/>
          <a:ln w="9525">
            <a:noFill/>
            <a:miter lim="800000"/>
            <a:headEnd/>
            <a:tailEnd/>
          </a:ln>
          <a:effectLst/>
        </p:spPr>
      </p:pic>
      <p:sp>
        <p:nvSpPr>
          <p:cNvPr id="2" name="1 Título"/>
          <p:cNvSpPr>
            <a:spLocks noGrp="1"/>
          </p:cNvSpPr>
          <p:nvPr>
            <p:ph type="title"/>
          </p:nvPr>
        </p:nvSpPr>
        <p:spPr>
          <a:xfrm>
            <a:off x="500034" y="1500180"/>
            <a:ext cx="8229600" cy="857250"/>
          </a:xfrm>
        </p:spPr>
        <p:txBody>
          <a:bodyPr/>
          <a:lstStyle/>
          <a:p>
            <a:pPr algn="l"/>
            <a:r>
              <a:rPr lang="es-MX" dirty="0" err="1" smtClean="0"/>
              <a:t>Forrest</a:t>
            </a:r>
            <a:r>
              <a:rPr lang="es-MX" dirty="0" smtClean="0"/>
              <a:t> </a:t>
            </a:r>
            <a:r>
              <a:rPr lang="es-MX" dirty="0" err="1" smtClean="0"/>
              <a:t>Gump</a:t>
            </a:r>
            <a:endParaRPr lang="es-ES" dirty="0"/>
          </a:p>
        </p:txBody>
      </p:sp>
      <p:sp>
        <p:nvSpPr>
          <p:cNvPr id="3" name="2 Marcador de contenido"/>
          <p:cNvSpPr>
            <a:spLocks noGrp="1"/>
          </p:cNvSpPr>
          <p:nvPr>
            <p:ph idx="1"/>
          </p:nvPr>
        </p:nvSpPr>
        <p:spPr>
          <a:xfrm>
            <a:off x="571472" y="3429006"/>
            <a:ext cx="8229600" cy="1714494"/>
          </a:xfrm>
        </p:spPr>
        <p:txBody>
          <a:bodyPr>
            <a:normAutofit fontScale="77500" lnSpcReduction="20000"/>
          </a:bodyPr>
          <a:lstStyle/>
          <a:p>
            <a:pPr algn="just"/>
            <a:r>
              <a:rPr lang="es-MX" dirty="0" err="1" smtClean="0"/>
              <a:t>Forrest</a:t>
            </a:r>
            <a:r>
              <a:rPr lang="es-MX" dirty="0" smtClean="0"/>
              <a:t>, un hombre con discapacidad intelectual, vive eventos importantes de la historia reciente de Estados Unidos. Mientras tanto, Jenny, la amiga de </a:t>
            </a:r>
            <a:r>
              <a:rPr lang="es-MX" dirty="0" err="1" smtClean="0"/>
              <a:t>Forrest</a:t>
            </a:r>
            <a:r>
              <a:rPr lang="es-MX" dirty="0" smtClean="0"/>
              <a:t> de la infancia, enfrenta sus propias luchas y decisiones a lo largo de su vida. </a:t>
            </a:r>
            <a:endParaRPr lang="es-E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rama - Concepto, estructura y tipos de trama"/>
          <p:cNvPicPr>
            <a:picLocks noChangeAspect="1" noChangeArrowheads="1"/>
          </p:cNvPicPr>
          <p:nvPr/>
        </p:nvPicPr>
        <p:blipFill>
          <a:blip r:embed="rId2">
            <a:lum bright="-50000" contrast="-38000"/>
          </a:blip>
          <a:srcRect/>
          <a:stretch>
            <a:fillRect/>
          </a:stretch>
        </p:blipFill>
        <p:spPr bwMode="auto">
          <a:xfrm>
            <a:off x="0" y="0"/>
            <a:ext cx="9144000" cy="5143500"/>
          </a:xfrm>
          <a:prstGeom prst="rect">
            <a:avLst/>
          </a:prstGeom>
          <a:noFill/>
        </p:spPr>
      </p:pic>
      <p:sp>
        <p:nvSpPr>
          <p:cNvPr id="2" name="1 Título"/>
          <p:cNvSpPr>
            <a:spLocks noGrp="1"/>
          </p:cNvSpPr>
          <p:nvPr>
            <p:ph type="title"/>
          </p:nvPr>
        </p:nvSpPr>
        <p:spPr>
          <a:xfrm>
            <a:off x="500034" y="0"/>
            <a:ext cx="8229600" cy="857250"/>
          </a:xfrm>
        </p:spPr>
        <p:txBody>
          <a:bodyPr/>
          <a:lstStyle/>
          <a:p>
            <a:r>
              <a:rPr lang="es-MX" dirty="0" smtClean="0"/>
              <a:t>La trama de revelación</a:t>
            </a:r>
            <a:endParaRPr lang="es-ES" dirty="0"/>
          </a:p>
        </p:txBody>
      </p:sp>
      <p:sp>
        <p:nvSpPr>
          <p:cNvPr id="3" name="2 Marcador de contenido"/>
          <p:cNvSpPr>
            <a:spLocks noGrp="1"/>
          </p:cNvSpPr>
          <p:nvPr>
            <p:ph idx="1"/>
          </p:nvPr>
        </p:nvSpPr>
        <p:spPr>
          <a:xfrm>
            <a:off x="500034" y="1000114"/>
            <a:ext cx="8229600" cy="2786082"/>
          </a:xfrm>
        </p:spPr>
        <p:txBody>
          <a:bodyPr>
            <a:normAutofit fontScale="92500" lnSpcReduction="20000"/>
          </a:bodyPr>
          <a:lstStyle/>
          <a:p>
            <a:pPr algn="just"/>
            <a:r>
              <a:rPr lang="es-MX" dirty="0" smtClean="0"/>
              <a:t>El objetivo es crear suspense, como dar pistas o indicios, presentar contradicciones o enigmas que luego se resuelven, y mostrar la historia desde distintos puntos de vista o en diferentes momentos del tiempo. </a:t>
            </a:r>
            <a:r>
              <a:rPr lang="es-MX" dirty="0" smtClean="0">
                <a:solidFill>
                  <a:srgbClr val="FFFF00"/>
                </a:solidFill>
              </a:rPr>
              <a:t>Al final de la historia, esta debe "revelar" algo  sorprendente</a:t>
            </a:r>
            <a:r>
              <a:rPr lang="es-MX" dirty="0" smtClean="0"/>
              <a:t> o inesperado.</a:t>
            </a:r>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The Sixth Sense 20th Anniversary: Oral History with M. Night Shyamalan -  Variety"/>
          <p:cNvPicPr>
            <a:picLocks noChangeAspect="1" noChangeArrowheads="1"/>
          </p:cNvPicPr>
          <p:nvPr/>
        </p:nvPicPr>
        <p:blipFill>
          <a:blip r:embed="rId2">
            <a:lum bright="-35000" contrast="-72000"/>
          </a:blip>
          <a:srcRect/>
          <a:stretch>
            <a:fillRect/>
          </a:stretch>
        </p:blipFill>
        <p:spPr bwMode="auto">
          <a:xfrm>
            <a:off x="-1" y="0"/>
            <a:ext cx="9152133" cy="5143499"/>
          </a:xfrm>
          <a:prstGeom prst="rect">
            <a:avLst/>
          </a:prstGeom>
          <a:noFill/>
        </p:spPr>
      </p:pic>
      <p:sp>
        <p:nvSpPr>
          <p:cNvPr id="2" name="1 Título"/>
          <p:cNvSpPr>
            <a:spLocks noGrp="1"/>
          </p:cNvSpPr>
          <p:nvPr>
            <p:ph type="title"/>
          </p:nvPr>
        </p:nvSpPr>
        <p:spPr>
          <a:xfrm>
            <a:off x="457200" y="205978"/>
            <a:ext cx="3186106" cy="1437077"/>
          </a:xfrm>
        </p:spPr>
        <p:txBody>
          <a:bodyPr>
            <a:normAutofit/>
          </a:bodyPr>
          <a:lstStyle/>
          <a:p>
            <a:pPr algn="l"/>
            <a:r>
              <a:rPr lang="es-ES" dirty="0" smtClean="0"/>
              <a:t>Sexto Sentido</a:t>
            </a:r>
            <a:endParaRPr lang="es-ES" dirty="0"/>
          </a:p>
        </p:txBody>
      </p:sp>
      <p:sp>
        <p:nvSpPr>
          <p:cNvPr id="3" name="2 Marcador de contenido"/>
          <p:cNvSpPr>
            <a:spLocks noGrp="1"/>
          </p:cNvSpPr>
          <p:nvPr>
            <p:ph idx="1"/>
          </p:nvPr>
        </p:nvSpPr>
        <p:spPr>
          <a:xfrm>
            <a:off x="571472" y="2643188"/>
            <a:ext cx="8143932" cy="2251464"/>
          </a:xfrm>
        </p:spPr>
        <p:txBody>
          <a:bodyPr>
            <a:normAutofit fontScale="85000" lnSpcReduction="10000"/>
          </a:bodyPr>
          <a:lstStyle/>
          <a:p>
            <a:pPr algn="just"/>
            <a:r>
              <a:rPr lang="es-MX" dirty="0" smtClean="0"/>
              <a:t>En esta película, el protagonista es un niño que ve a personas muertas y que se comunica con ellas. A lo largo de la historia, se van revelando distintos secretos y verdades ocultas que tienen un gran impacto en la comprensión de la historia.</a:t>
            </a:r>
            <a:endParaRPr lang="es-E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rama - Concepto, estructura y tipos de trama"/>
          <p:cNvPicPr>
            <a:picLocks noChangeAspect="1" noChangeArrowheads="1"/>
          </p:cNvPicPr>
          <p:nvPr/>
        </p:nvPicPr>
        <p:blipFill>
          <a:blip r:embed="rId2">
            <a:lum bright="-50000" contrast="-38000"/>
          </a:blip>
          <a:srcRect/>
          <a:stretch>
            <a:fillRect/>
          </a:stretch>
        </p:blipFill>
        <p:spPr bwMode="auto">
          <a:xfrm>
            <a:off x="0" y="0"/>
            <a:ext cx="9144000" cy="5143500"/>
          </a:xfrm>
          <a:prstGeom prst="rect">
            <a:avLst/>
          </a:prstGeom>
          <a:noFill/>
        </p:spPr>
      </p:pic>
      <p:sp>
        <p:nvSpPr>
          <p:cNvPr id="2" name="1 Título"/>
          <p:cNvSpPr>
            <a:spLocks noGrp="1"/>
          </p:cNvSpPr>
          <p:nvPr>
            <p:ph type="title"/>
          </p:nvPr>
        </p:nvSpPr>
        <p:spPr>
          <a:xfrm>
            <a:off x="500034" y="0"/>
            <a:ext cx="8229600" cy="857250"/>
          </a:xfrm>
        </p:spPr>
        <p:txBody>
          <a:bodyPr/>
          <a:lstStyle/>
          <a:p>
            <a:r>
              <a:rPr lang="es-MX" dirty="0" smtClean="0"/>
              <a:t>La trama de resolución</a:t>
            </a:r>
            <a:endParaRPr lang="es-ES" dirty="0"/>
          </a:p>
        </p:txBody>
      </p:sp>
      <p:sp>
        <p:nvSpPr>
          <p:cNvPr id="3" name="2 Marcador de contenido"/>
          <p:cNvSpPr>
            <a:spLocks noGrp="1"/>
          </p:cNvSpPr>
          <p:nvPr>
            <p:ph idx="1"/>
          </p:nvPr>
        </p:nvSpPr>
        <p:spPr>
          <a:xfrm>
            <a:off x="500034" y="1000114"/>
            <a:ext cx="8229600" cy="3500462"/>
          </a:xfrm>
        </p:spPr>
        <p:txBody>
          <a:bodyPr>
            <a:normAutofit lnSpcReduction="10000"/>
          </a:bodyPr>
          <a:lstStyle/>
          <a:p>
            <a:pPr algn="just"/>
            <a:r>
              <a:rPr lang="es-MX" b="1" dirty="0" smtClean="0">
                <a:solidFill>
                  <a:srgbClr val="FFFF00"/>
                </a:solidFill>
              </a:rPr>
              <a:t>Presenta el conflicto central al principio </a:t>
            </a:r>
            <a:r>
              <a:rPr lang="es-MX" dirty="0" smtClean="0"/>
              <a:t>de la historia y se busca una solución o resolución al final de la misma. Se caracteriza por tener una estructura lineal y por que el protagonista debe encontrar una solución al problema del principio de la historia.</a:t>
            </a:r>
            <a:endParaRPr lang="es-E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Disney Plus | &quot;Toy Story&quot; cumple 25 años: la película animada que cambió la  historia del cine | RPP Noticias"/>
          <p:cNvPicPr>
            <a:picLocks noChangeAspect="1" noChangeArrowheads="1"/>
          </p:cNvPicPr>
          <p:nvPr/>
        </p:nvPicPr>
        <p:blipFill>
          <a:blip r:embed="rId2">
            <a:lum bright="-44000" contrast="-57000"/>
          </a:blip>
          <a:srcRect/>
          <a:stretch>
            <a:fillRect/>
          </a:stretch>
        </p:blipFill>
        <p:spPr bwMode="auto">
          <a:xfrm>
            <a:off x="0" y="0"/>
            <a:ext cx="9164230" cy="5143500"/>
          </a:xfrm>
          <a:prstGeom prst="rect">
            <a:avLst/>
          </a:prstGeom>
          <a:noFill/>
        </p:spPr>
      </p:pic>
      <p:sp>
        <p:nvSpPr>
          <p:cNvPr id="2" name="1 Título"/>
          <p:cNvSpPr>
            <a:spLocks noGrp="1"/>
          </p:cNvSpPr>
          <p:nvPr>
            <p:ph type="title"/>
          </p:nvPr>
        </p:nvSpPr>
        <p:spPr/>
        <p:txBody>
          <a:bodyPr/>
          <a:lstStyle/>
          <a:p>
            <a:pPr algn="r"/>
            <a:r>
              <a:rPr lang="es-ES" dirty="0" err="1" smtClean="0"/>
              <a:t>Toy</a:t>
            </a:r>
            <a:r>
              <a:rPr lang="es-ES" dirty="0" smtClean="0"/>
              <a:t> </a:t>
            </a:r>
            <a:r>
              <a:rPr lang="es-ES" dirty="0" err="1" smtClean="0"/>
              <a:t>Story</a:t>
            </a:r>
            <a:endParaRPr lang="es-ES" dirty="0"/>
          </a:p>
        </p:txBody>
      </p:sp>
      <p:sp>
        <p:nvSpPr>
          <p:cNvPr id="3" name="2 Marcador de contenido"/>
          <p:cNvSpPr>
            <a:spLocks noGrp="1"/>
          </p:cNvSpPr>
          <p:nvPr>
            <p:ph idx="1"/>
          </p:nvPr>
        </p:nvSpPr>
        <p:spPr>
          <a:xfrm>
            <a:off x="500034" y="3357568"/>
            <a:ext cx="8229600" cy="1785932"/>
          </a:xfrm>
        </p:spPr>
        <p:txBody>
          <a:bodyPr>
            <a:normAutofit fontScale="70000" lnSpcReduction="20000"/>
          </a:bodyPr>
          <a:lstStyle/>
          <a:p>
            <a:r>
              <a:rPr lang="es-MX" dirty="0" err="1" smtClean="0"/>
              <a:t>Woody</a:t>
            </a:r>
            <a:r>
              <a:rPr lang="es-MX" dirty="0" smtClean="0"/>
              <a:t>, se siente celoso por la llegada de </a:t>
            </a:r>
            <a:r>
              <a:rPr lang="es-MX" dirty="0" err="1" smtClean="0"/>
              <a:t>Buzz</a:t>
            </a:r>
            <a:r>
              <a:rPr lang="es-MX" dirty="0" smtClean="0"/>
              <a:t> y trata de deshacerse de él. </a:t>
            </a:r>
            <a:r>
              <a:rPr lang="es-MX" dirty="0" err="1" smtClean="0"/>
              <a:t>Woody</a:t>
            </a:r>
            <a:r>
              <a:rPr lang="es-MX" dirty="0" smtClean="0"/>
              <a:t> y </a:t>
            </a:r>
            <a:r>
              <a:rPr lang="es-MX" dirty="0" err="1" smtClean="0"/>
              <a:t>Buzz</a:t>
            </a:r>
            <a:r>
              <a:rPr lang="es-MX" dirty="0" smtClean="0"/>
              <a:t> se encuentran con una serie de obstáculos y peligros, incluyendo a un grupo de juguetes malvados liderados por </a:t>
            </a:r>
            <a:r>
              <a:rPr lang="es-MX" dirty="0" err="1" smtClean="0"/>
              <a:t>Sid</a:t>
            </a:r>
            <a:r>
              <a:rPr lang="es-MX" dirty="0" smtClean="0"/>
              <a:t>, el vecino de Andy. Al final descubren que su amistad es más importante que cualquier otra cosa.</a:t>
            </a:r>
            <a:endParaRPr lang="es-E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Videos Gratis\Gifs Animados\Film   5388.gif"/>
          <p:cNvPicPr>
            <a:picLocks noChangeAspect="1" noChangeArrowheads="1" noCrop="1"/>
          </p:cNvPicPr>
          <p:nvPr/>
        </p:nvPicPr>
        <p:blipFill>
          <a:blip r:embed="rId2">
            <a:lum bright="-35000"/>
          </a:blip>
          <a:srcRect/>
          <a:stretch>
            <a:fillRect/>
          </a:stretch>
        </p:blipFill>
        <p:spPr bwMode="auto">
          <a:xfrm>
            <a:off x="0" y="0"/>
            <a:ext cx="9144000" cy="5143500"/>
          </a:xfrm>
          <a:prstGeom prst="rect">
            <a:avLst/>
          </a:prstGeom>
          <a:noFill/>
        </p:spPr>
      </p:pic>
      <p:sp>
        <p:nvSpPr>
          <p:cNvPr id="2" name="1 Título"/>
          <p:cNvSpPr>
            <a:spLocks noGrp="1"/>
          </p:cNvSpPr>
          <p:nvPr>
            <p:ph type="title"/>
          </p:nvPr>
        </p:nvSpPr>
        <p:spPr>
          <a:xfrm>
            <a:off x="500034" y="0"/>
            <a:ext cx="8229600" cy="857250"/>
          </a:xfrm>
        </p:spPr>
        <p:txBody>
          <a:bodyPr/>
          <a:lstStyle/>
          <a:p>
            <a:r>
              <a:rPr lang="es-MX" dirty="0" smtClean="0"/>
              <a:t>Trama de personajes</a:t>
            </a:r>
            <a:endParaRPr lang="es-ES" dirty="0"/>
          </a:p>
        </p:txBody>
      </p:sp>
      <p:sp>
        <p:nvSpPr>
          <p:cNvPr id="3" name="2 Marcador de contenido"/>
          <p:cNvSpPr>
            <a:spLocks noGrp="1"/>
          </p:cNvSpPr>
          <p:nvPr>
            <p:ph idx="1"/>
          </p:nvPr>
        </p:nvSpPr>
        <p:spPr/>
        <p:txBody>
          <a:bodyPr/>
          <a:lstStyle/>
          <a:p>
            <a:r>
              <a:rPr lang="es-MX" dirty="0" smtClean="0"/>
              <a:t>Basado estrictamente en hechos históricos.</a:t>
            </a:r>
          </a:p>
          <a:p>
            <a:r>
              <a:rPr lang="es-MX" dirty="0" smtClean="0"/>
              <a:t>O de acuerdo al tipo de personajes tenemos:</a:t>
            </a:r>
            <a:endParaRPr lang="es-E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0" y="0"/>
            <a:ext cx="7677150" cy="5219700"/>
          </a:xfrm>
          <a:prstGeom prst="rect">
            <a:avLst/>
          </a:prstGeom>
          <a:noFill/>
          <a:ln w="9525">
            <a:noFill/>
            <a:miter lim="800000"/>
            <a:headEnd/>
            <a:tailEnd/>
          </a:ln>
          <a:effectLst/>
        </p:spPr>
      </p:pic>
      <p:pic>
        <p:nvPicPr>
          <p:cNvPr id="2053" name="Picture 5" descr="Gandhi', ¿se merecía los 8 Oscars?"/>
          <p:cNvPicPr>
            <a:picLocks noChangeAspect="1" noChangeArrowheads="1"/>
          </p:cNvPicPr>
          <p:nvPr/>
        </p:nvPicPr>
        <p:blipFill>
          <a:blip r:embed="rId3"/>
          <a:srcRect/>
          <a:stretch>
            <a:fillRect/>
          </a:stretch>
        </p:blipFill>
        <p:spPr bwMode="auto">
          <a:xfrm>
            <a:off x="7592948" y="1504950"/>
            <a:ext cx="1551052" cy="2247900"/>
          </a:xfrm>
          <a:prstGeom prst="rect">
            <a:avLst/>
          </a:prstGeom>
          <a:noFill/>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srcRect/>
          <a:stretch>
            <a:fillRect/>
          </a:stretch>
        </p:blipFill>
        <p:spPr bwMode="auto">
          <a:xfrm>
            <a:off x="0" y="0"/>
            <a:ext cx="7750109" cy="3619499"/>
          </a:xfrm>
          <a:prstGeom prst="rect">
            <a:avLst/>
          </a:prstGeom>
          <a:noFill/>
          <a:ln w="9525">
            <a:noFill/>
            <a:miter lim="800000"/>
            <a:headEnd/>
            <a:tailEnd/>
          </a:ln>
          <a:effectLst/>
        </p:spPr>
      </p:pic>
      <p:pic>
        <p:nvPicPr>
          <p:cNvPr id="3077" name="Picture 5" descr="Reproducir El señor de los anillos: la comunidad del anillo (HBO) - Ver  películas | HBO Max"/>
          <p:cNvPicPr>
            <a:picLocks noChangeAspect="1" noChangeArrowheads="1"/>
          </p:cNvPicPr>
          <p:nvPr/>
        </p:nvPicPr>
        <p:blipFill>
          <a:blip r:embed="rId3"/>
          <a:srcRect/>
          <a:stretch>
            <a:fillRect/>
          </a:stretch>
        </p:blipFill>
        <p:spPr bwMode="auto">
          <a:xfrm>
            <a:off x="5676900" y="3193256"/>
            <a:ext cx="3467100" cy="1950244"/>
          </a:xfrm>
          <a:prstGeom prst="rect">
            <a:avLst/>
          </a:prstGeom>
          <a:noFill/>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66562" name="Picture 2">
            <a:hlinkClick r:id="rId2" action="ppaction://hlinkfile"/>
          </p:cNvPr>
          <p:cNvPicPr>
            <a:picLocks noGrp="1" noChangeAspect="1" noChangeArrowheads="1"/>
          </p:cNvPicPr>
          <p:nvPr>
            <p:ph idx="1"/>
          </p:nvPr>
        </p:nvPicPr>
        <p:blipFill>
          <a:blip r:embed="rId3"/>
          <a:srcRect/>
          <a:stretch>
            <a:fillRect/>
          </a:stretch>
        </p:blipFill>
        <p:spPr bwMode="auto">
          <a:xfrm>
            <a:off x="0" y="0"/>
            <a:ext cx="9301636" cy="5143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lum bright="-36000" contrast="-16000"/>
          </a:blip>
          <a:srcRect/>
          <a:stretch>
            <a:fillRect/>
          </a:stretch>
        </p:blipFill>
        <p:spPr bwMode="auto">
          <a:xfrm>
            <a:off x="2786050" y="1368013"/>
            <a:ext cx="6357950" cy="3775487"/>
          </a:xfrm>
          <a:prstGeom prst="rect">
            <a:avLst/>
          </a:prstGeom>
          <a:noFill/>
          <a:ln w="9525">
            <a:noFill/>
            <a:miter lim="800000"/>
            <a:headEnd/>
            <a:tailEnd/>
          </a:ln>
          <a:effectLst/>
        </p:spPr>
      </p:pic>
      <p:sp>
        <p:nvSpPr>
          <p:cNvPr id="2" name="1 Título"/>
          <p:cNvSpPr>
            <a:spLocks noGrp="1"/>
          </p:cNvSpPr>
          <p:nvPr>
            <p:ph type="title"/>
          </p:nvPr>
        </p:nvSpPr>
        <p:spPr/>
        <p:txBody>
          <a:bodyPr>
            <a:normAutofit fontScale="90000"/>
          </a:bodyPr>
          <a:lstStyle/>
          <a:p>
            <a:r>
              <a:rPr lang="es-MX" dirty="0" smtClean="0"/>
              <a:t>La </a:t>
            </a:r>
            <a:r>
              <a:rPr lang="es-MX" dirty="0" err="1" smtClean="0"/>
              <a:t>Arquitrama</a:t>
            </a:r>
            <a:r>
              <a:rPr lang="es-MX" dirty="0" smtClean="0"/>
              <a:t>, la </a:t>
            </a:r>
            <a:r>
              <a:rPr lang="es-MX" dirty="0" err="1" smtClean="0"/>
              <a:t>Minitrama</a:t>
            </a:r>
            <a:r>
              <a:rPr lang="es-MX" dirty="0" smtClean="0"/>
              <a:t> y la </a:t>
            </a:r>
            <a:r>
              <a:rPr lang="es-MX" dirty="0" err="1" smtClean="0"/>
              <a:t>Antitrama</a:t>
            </a:r>
            <a:endParaRPr lang="es-ES" dirty="0"/>
          </a:p>
        </p:txBody>
      </p:sp>
      <p:sp>
        <p:nvSpPr>
          <p:cNvPr id="3" name="2 Marcador de contenido"/>
          <p:cNvSpPr>
            <a:spLocks noGrp="1"/>
          </p:cNvSpPr>
          <p:nvPr>
            <p:ph idx="1"/>
          </p:nvPr>
        </p:nvSpPr>
        <p:spPr>
          <a:xfrm>
            <a:off x="0" y="1500180"/>
            <a:ext cx="5614998" cy="3000397"/>
          </a:xfrm>
        </p:spPr>
        <p:txBody>
          <a:bodyPr/>
          <a:lstStyle/>
          <a:p>
            <a:pPr algn="just">
              <a:buNone/>
            </a:pPr>
            <a:r>
              <a:rPr lang="es-MX" dirty="0" smtClean="0"/>
              <a:t>	Inventados por Robert </a:t>
            </a:r>
            <a:r>
              <a:rPr lang="es-MX" dirty="0" err="1" smtClean="0"/>
              <a:t>McKee</a:t>
            </a:r>
            <a:r>
              <a:rPr lang="es-MX" dirty="0" smtClean="0"/>
              <a:t> en su libro El Guion, explica la trama desde el punto de vista de su características formales</a:t>
            </a:r>
            <a:endParaRPr lang="es-E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lum bright="-36000" contrast="-16000"/>
          </a:blip>
          <a:srcRect/>
          <a:stretch>
            <a:fillRect/>
          </a:stretch>
        </p:blipFill>
        <p:spPr bwMode="auto">
          <a:xfrm>
            <a:off x="2786050" y="1368013"/>
            <a:ext cx="6357950" cy="3775487"/>
          </a:xfrm>
          <a:prstGeom prst="rect">
            <a:avLst/>
          </a:prstGeom>
          <a:noFill/>
          <a:ln w="9525">
            <a:noFill/>
            <a:miter lim="800000"/>
            <a:headEnd/>
            <a:tailEnd/>
          </a:ln>
          <a:effectLst/>
        </p:spPr>
      </p:pic>
      <p:sp>
        <p:nvSpPr>
          <p:cNvPr id="2" name="1 Título"/>
          <p:cNvSpPr>
            <a:spLocks noGrp="1"/>
          </p:cNvSpPr>
          <p:nvPr>
            <p:ph type="title"/>
          </p:nvPr>
        </p:nvSpPr>
        <p:spPr/>
        <p:txBody>
          <a:bodyPr>
            <a:normAutofit/>
          </a:bodyPr>
          <a:lstStyle/>
          <a:p>
            <a:r>
              <a:rPr lang="es-MX" dirty="0" smtClean="0"/>
              <a:t>La </a:t>
            </a:r>
            <a:r>
              <a:rPr lang="es-MX" dirty="0" err="1" smtClean="0"/>
              <a:t>Arquitrama</a:t>
            </a:r>
            <a:endParaRPr lang="es-ES" dirty="0"/>
          </a:p>
        </p:txBody>
      </p:sp>
      <p:sp>
        <p:nvSpPr>
          <p:cNvPr id="3" name="2 Marcador de contenido"/>
          <p:cNvSpPr>
            <a:spLocks noGrp="1"/>
          </p:cNvSpPr>
          <p:nvPr>
            <p:ph idx="1"/>
          </p:nvPr>
        </p:nvSpPr>
        <p:spPr>
          <a:xfrm>
            <a:off x="214282" y="1285866"/>
            <a:ext cx="8686800" cy="2786082"/>
          </a:xfrm>
        </p:spPr>
        <p:txBody>
          <a:bodyPr>
            <a:normAutofit fontScale="92500" lnSpcReduction="10000"/>
          </a:bodyPr>
          <a:lstStyle/>
          <a:p>
            <a:pPr algn="just"/>
            <a:r>
              <a:rPr lang="es-MX" dirty="0" smtClean="0"/>
              <a:t>La trama se centra en el conflicto externo, con un solo protagonista, tiempo lineal y regirse por el principio de causalidad y tener un final cerrado.</a:t>
            </a:r>
          </a:p>
          <a:p>
            <a:pPr algn="just"/>
            <a:r>
              <a:rPr lang="es-MX" dirty="0" smtClean="0"/>
              <a:t>Una amenaza ajena al héroe en la que debe enfrentarse dentro de su mundo.</a:t>
            </a:r>
            <a:endParaRPr lang="es-E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lum bright="-36000" contrast="-16000"/>
          </a:blip>
          <a:srcRect/>
          <a:stretch>
            <a:fillRect/>
          </a:stretch>
        </p:blipFill>
        <p:spPr bwMode="auto">
          <a:xfrm>
            <a:off x="2786050" y="1368013"/>
            <a:ext cx="6357950" cy="3775487"/>
          </a:xfrm>
          <a:prstGeom prst="rect">
            <a:avLst/>
          </a:prstGeom>
          <a:noFill/>
          <a:ln w="9525">
            <a:noFill/>
            <a:miter lim="800000"/>
            <a:headEnd/>
            <a:tailEnd/>
          </a:ln>
          <a:effectLst/>
        </p:spPr>
      </p:pic>
      <p:sp>
        <p:nvSpPr>
          <p:cNvPr id="2" name="1 Título"/>
          <p:cNvSpPr>
            <a:spLocks noGrp="1"/>
          </p:cNvSpPr>
          <p:nvPr>
            <p:ph type="title"/>
          </p:nvPr>
        </p:nvSpPr>
        <p:spPr>
          <a:xfrm>
            <a:off x="642910" y="0"/>
            <a:ext cx="8229600" cy="857250"/>
          </a:xfrm>
        </p:spPr>
        <p:txBody>
          <a:bodyPr>
            <a:normAutofit/>
          </a:bodyPr>
          <a:lstStyle/>
          <a:p>
            <a:r>
              <a:rPr lang="es-MX" dirty="0" smtClean="0"/>
              <a:t>La </a:t>
            </a:r>
            <a:r>
              <a:rPr lang="es-MX" dirty="0" err="1" smtClean="0"/>
              <a:t>Minitrama</a:t>
            </a:r>
            <a:endParaRPr lang="es-ES" dirty="0"/>
          </a:p>
        </p:txBody>
      </p:sp>
      <p:sp>
        <p:nvSpPr>
          <p:cNvPr id="3" name="2 Marcador de contenido"/>
          <p:cNvSpPr>
            <a:spLocks noGrp="1"/>
          </p:cNvSpPr>
          <p:nvPr>
            <p:ph idx="1"/>
          </p:nvPr>
        </p:nvSpPr>
        <p:spPr>
          <a:xfrm>
            <a:off x="457200" y="1357303"/>
            <a:ext cx="8686800" cy="2857521"/>
          </a:xfrm>
        </p:spPr>
        <p:txBody>
          <a:bodyPr>
            <a:normAutofit/>
          </a:bodyPr>
          <a:lstStyle/>
          <a:p>
            <a:pPr algn="just"/>
            <a:r>
              <a:rPr lang="es-MX" dirty="0" smtClean="0"/>
              <a:t>La trama se centra en el conflicto interno, humano, se basa en la fragilidad del protagonista y tiene final abierto.</a:t>
            </a:r>
          </a:p>
          <a:p>
            <a:pPr algn="just"/>
            <a:r>
              <a:rPr lang="es-MX" dirty="0" smtClean="0"/>
              <a:t>No hay amenaza externa, la amenaza esta en su interior.</a:t>
            </a:r>
            <a:endParaRPr lang="es-E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lum bright="-36000" contrast="-16000"/>
          </a:blip>
          <a:srcRect/>
          <a:stretch>
            <a:fillRect/>
          </a:stretch>
        </p:blipFill>
        <p:spPr bwMode="auto">
          <a:xfrm>
            <a:off x="2786050" y="1368013"/>
            <a:ext cx="6357950" cy="3775487"/>
          </a:xfrm>
          <a:prstGeom prst="rect">
            <a:avLst/>
          </a:prstGeom>
          <a:noFill/>
          <a:ln w="9525">
            <a:noFill/>
            <a:miter lim="800000"/>
            <a:headEnd/>
            <a:tailEnd/>
          </a:ln>
          <a:effectLst/>
        </p:spPr>
      </p:pic>
      <p:sp>
        <p:nvSpPr>
          <p:cNvPr id="2" name="1 Título"/>
          <p:cNvSpPr>
            <a:spLocks noGrp="1"/>
          </p:cNvSpPr>
          <p:nvPr>
            <p:ph type="title"/>
          </p:nvPr>
        </p:nvSpPr>
        <p:spPr>
          <a:xfrm>
            <a:off x="642910" y="0"/>
            <a:ext cx="8229600" cy="857250"/>
          </a:xfrm>
        </p:spPr>
        <p:txBody>
          <a:bodyPr>
            <a:normAutofit/>
          </a:bodyPr>
          <a:lstStyle/>
          <a:p>
            <a:r>
              <a:rPr lang="es-MX" dirty="0" smtClean="0"/>
              <a:t>La </a:t>
            </a:r>
            <a:r>
              <a:rPr lang="es-MX" dirty="0" err="1" smtClean="0"/>
              <a:t>Antitrama</a:t>
            </a:r>
            <a:endParaRPr lang="es-ES" dirty="0"/>
          </a:p>
        </p:txBody>
      </p:sp>
      <p:sp>
        <p:nvSpPr>
          <p:cNvPr id="3" name="2 Marcador de contenido"/>
          <p:cNvSpPr>
            <a:spLocks noGrp="1"/>
          </p:cNvSpPr>
          <p:nvPr>
            <p:ph idx="1"/>
          </p:nvPr>
        </p:nvSpPr>
        <p:spPr>
          <a:xfrm>
            <a:off x="214282" y="1214428"/>
            <a:ext cx="8686800" cy="2857521"/>
          </a:xfrm>
        </p:spPr>
        <p:txBody>
          <a:bodyPr>
            <a:normAutofit/>
          </a:bodyPr>
          <a:lstStyle/>
          <a:p>
            <a:pPr algn="just"/>
            <a:r>
              <a:rPr lang="es-MX" dirty="0" smtClean="0"/>
              <a:t>La trama carece de conflicto, es una realidad incoherente con un tiempo no lineal, no tiene sentido intrínseco, su objetivo es hacer sátira o burla acerca de un tema.</a:t>
            </a:r>
            <a:endParaRPr lang="es-E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lum bright="56000" contrast="73000"/>
          </a:blip>
          <a:srcRect/>
          <a:stretch>
            <a:fillRect/>
          </a:stretch>
        </p:blipFill>
        <p:spPr bwMode="auto">
          <a:xfrm>
            <a:off x="514350" y="2990849"/>
            <a:ext cx="8324850" cy="2152651"/>
          </a:xfrm>
          <a:prstGeom prst="rect">
            <a:avLst/>
          </a:prstGeom>
          <a:noFill/>
          <a:ln w="9525">
            <a:noFill/>
            <a:miter lim="800000"/>
            <a:headEnd/>
            <a:tailEnd/>
          </a:ln>
          <a:effectLst/>
        </p:spPr>
      </p:pic>
      <p:sp>
        <p:nvSpPr>
          <p:cNvPr id="2" name="1 Título"/>
          <p:cNvSpPr>
            <a:spLocks noGrp="1"/>
          </p:cNvSpPr>
          <p:nvPr>
            <p:ph type="title"/>
          </p:nvPr>
        </p:nvSpPr>
        <p:spPr>
          <a:xfrm>
            <a:off x="1683395" y="1"/>
            <a:ext cx="5853410" cy="857250"/>
          </a:xfrm>
        </p:spPr>
        <p:txBody>
          <a:bodyPr/>
          <a:lstStyle/>
          <a:p>
            <a:r>
              <a:rPr lang="es-MX" dirty="0" smtClean="0">
                <a:solidFill>
                  <a:schemeClr val="tx1"/>
                </a:solidFill>
              </a:rPr>
              <a:t>Tramas y Subtramas</a:t>
            </a:r>
            <a:endParaRPr lang="es-ES" dirty="0">
              <a:solidFill>
                <a:schemeClr val="tx1"/>
              </a:solidFill>
            </a:endParaRPr>
          </a:p>
        </p:txBody>
      </p:sp>
      <p:sp>
        <p:nvSpPr>
          <p:cNvPr id="3" name="2 Marcador de contenido"/>
          <p:cNvSpPr>
            <a:spLocks noGrp="1"/>
          </p:cNvSpPr>
          <p:nvPr>
            <p:ph idx="1"/>
          </p:nvPr>
        </p:nvSpPr>
        <p:spPr>
          <a:xfrm>
            <a:off x="323850" y="781050"/>
            <a:ext cx="8342313" cy="3657600"/>
          </a:xfrm>
        </p:spPr>
        <p:txBody>
          <a:bodyPr>
            <a:normAutofit fontScale="92500" lnSpcReduction="10000"/>
          </a:bodyPr>
          <a:lstStyle/>
          <a:p>
            <a:pPr algn="just"/>
            <a:r>
              <a:rPr lang="es-MX" dirty="0" smtClean="0">
                <a:solidFill>
                  <a:schemeClr val="tx1"/>
                </a:solidFill>
              </a:rPr>
              <a:t>	</a:t>
            </a:r>
            <a:r>
              <a:rPr lang="es-MX" sz="4100" dirty="0" smtClean="0">
                <a:solidFill>
                  <a:schemeClr val="tx1"/>
                </a:solidFill>
              </a:rPr>
              <a:t>La trama principal afecta al protagonista y las </a:t>
            </a:r>
            <a:r>
              <a:rPr lang="es-MX" sz="4100" dirty="0" err="1" smtClean="0">
                <a:solidFill>
                  <a:schemeClr val="tx1"/>
                </a:solidFill>
              </a:rPr>
              <a:t>subtramas</a:t>
            </a:r>
            <a:r>
              <a:rPr lang="es-MX" sz="4100" dirty="0" smtClean="0">
                <a:solidFill>
                  <a:schemeClr val="tx1"/>
                </a:solidFill>
              </a:rPr>
              <a:t> a los secundarios;  por eso están ultimas están subordinadas a la principal</a:t>
            </a:r>
          </a:p>
          <a:p>
            <a:pPr>
              <a:buNone/>
            </a:pPr>
            <a:r>
              <a:rPr lang="es-MX" sz="4100" dirty="0" smtClean="0">
                <a:solidFill>
                  <a:schemeClr val="tx1"/>
                </a:solidFill>
              </a:rPr>
              <a:t/>
            </a:r>
            <a:br>
              <a:rPr lang="es-MX" sz="4100" dirty="0" smtClean="0">
                <a:solidFill>
                  <a:schemeClr val="tx1"/>
                </a:solidFill>
              </a:rPr>
            </a:br>
            <a:endParaRPr lang="es-ES" sz="4100" dirty="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lum bright="-52000" contrast="-54000"/>
          </a:blip>
          <a:srcRect/>
          <a:stretch>
            <a:fillRect/>
          </a:stretch>
        </p:blipFill>
        <p:spPr bwMode="auto">
          <a:xfrm>
            <a:off x="0" y="0"/>
            <a:ext cx="9144000" cy="5143500"/>
          </a:xfrm>
          <a:prstGeom prst="rect">
            <a:avLst/>
          </a:prstGeom>
          <a:noFill/>
          <a:ln w="9525">
            <a:noFill/>
            <a:miter lim="800000"/>
            <a:headEnd/>
            <a:tailEnd/>
          </a:ln>
          <a:effectLst/>
        </p:spPr>
      </p:pic>
      <p:sp>
        <p:nvSpPr>
          <p:cNvPr id="2" name="1 Título"/>
          <p:cNvSpPr>
            <a:spLocks noGrp="1"/>
          </p:cNvSpPr>
          <p:nvPr>
            <p:ph type="title"/>
          </p:nvPr>
        </p:nvSpPr>
        <p:spPr>
          <a:xfrm>
            <a:off x="1683395" y="0"/>
            <a:ext cx="5853410" cy="1138537"/>
          </a:xfrm>
        </p:spPr>
        <p:txBody>
          <a:bodyPr/>
          <a:lstStyle/>
          <a:p>
            <a:r>
              <a:rPr lang="es-MX" dirty="0" smtClean="0">
                <a:solidFill>
                  <a:schemeClr val="tx1"/>
                </a:solidFill>
              </a:rPr>
              <a:t>Tramas y Subtramas</a:t>
            </a:r>
            <a:endParaRPr lang="es-ES" dirty="0">
              <a:solidFill>
                <a:schemeClr val="tx1"/>
              </a:solidFill>
            </a:endParaRPr>
          </a:p>
        </p:txBody>
      </p:sp>
      <p:sp>
        <p:nvSpPr>
          <p:cNvPr id="3" name="2 Marcador de contenido"/>
          <p:cNvSpPr>
            <a:spLocks noGrp="1"/>
          </p:cNvSpPr>
          <p:nvPr>
            <p:ph idx="1"/>
          </p:nvPr>
        </p:nvSpPr>
        <p:spPr>
          <a:xfrm>
            <a:off x="323850" y="1028700"/>
            <a:ext cx="8342313" cy="3657600"/>
          </a:xfrm>
        </p:spPr>
        <p:txBody>
          <a:bodyPr>
            <a:normAutofit fontScale="62500" lnSpcReduction="20000"/>
          </a:bodyPr>
          <a:lstStyle/>
          <a:p>
            <a:pPr algn="just"/>
            <a:r>
              <a:rPr lang="es-MX" dirty="0" smtClean="0">
                <a:solidFill>
                  <a:schemeClr val="tx1"/>
                </a:solidFill>
              </a:rPr>
              <a:t>	</a:t>
            </a:r>
            <a:r>
              <a:rPr lang="es-MX" sz="4100" dirty="0" smtClean="0">
                <a:solidFill>
                  <a:schemeClr val="tx1"/>
                </a:solidFill>
              </a:rPr>
              <a:t/>
            </a:r>
            <a:br>
              <a:rPr lang="es-MX" sz="4100" dirty="0" smtClean="0">
                <a:solidFill>
                  <a:schemeClr val="tx1"/>
                </a:solidFill>
              </a:rPr>
            </a:br>
            <a:r>
              <a:rPr lang="es-MX" sz="4100" dirty="0" smtClean="0">
                <a:solidFill>
                  <a:schemeClr val="tx1"/>
                </a:solidFill>
              </a:rPr>
              <a:t> La función de las </a:t>
            </a:r>
            <a:r>
              <a:rPr lang="es-MX" sz="4100" dirty="0" err="1" smtClean="0">
                <a:solidFill>
                  <a:schemeClr val="tx1"/>
                </a:solidFill>
              </a:rPr>
              <a:t>subtramas</a:t>
            </a:r>
            <a:r>
              <a:rPr lang="es-MX" sz="4100" dirty="0" smtClean="0">
                <a:solidFill>
                  <a:schemeClr val="tx1"/>
                </a:solidFill>
              </a:rPr>
              <a:t> es ejercer presión sobre el protagonista, favorecer un punto de giro de la trama principal, servir de marco o despistar.</a:t>
            </a:r>
          </a:p>
          <a:p>
            <a:pPr algn="just"/>
            <a:r>
              <a:rPr lang="es-MX" sz="4100" dirty="0" smtClean="0">
                <a:solidFill>
                  <a:schemeClr val="tx1"/>
                </a:solidFill>
              </a:rPr>
              <a:t>Las </a:t>
            </a:r>
            <a:r>
              <a:rPr lang="es-MX" sz="4100" dirty="0" err="1" smtClean="0">
                <a:solidFill>
                  <a:schemeClr val="tx1"/>
                </a:solidFill>
              </a:rPr>
              <a:t>subtramas</a:t>
            </a:r>
            <a:r>
              <a:rPr lang="es-MX" sz="4100" dirty="0" smtClean="0">
                <a:solidFill>
                  <a:schemeClr val="tx1"/>
                </a:solidFill>
              </a:rPr>
              <a:t> son desarrolladas por los personajes secundarios </a:t>
            </a:r>
          </a:p>
          <a:p>
            <a:pPr algn="just"/>
            <a:endParaRPr lang="es-MX" sz="4100" dirty="0" smtClean="0">
              <a:solidFill>
                <a:schemeClr val="tx1"/>
              </a:solidFill>
            </a:endParaRPr>
          </a:p>
          <a:p>
            <a:r>
              <a:rPr lang="es-MX" sz="4100" dirty="0" smtClean="0">
                <a:solidFill>
                  <a:schemeClr val="tx1"/>
                </a:solidFill>
              </a:rPr>
              <a:t/>
            </a:r>
            <a:br>
              <a:rPr lang="es-MX" sz="4100" dirty="0" smtClean="0">
                <a:solidFill>
                  <a:schemeClr val="tx1"/>
                </a:solidFill>
              </a:rPr>
            </a:br>
            <a:endParaRPr lang="es-ES" sz="4100" dirty="0">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4" name="Picture 4"/>
          <p:cNvPicPr>
            <a:picLocks noChangeAspect="1" noChangeArrowheads="1"/>
          </p:cNvPicPr>
          <p:nvPr/>
        </p:nvPicPr>
        <p:blipFill>
          <a:blip r:embed="rId2">
            <a:lum bright="-11000" contrast="-26000"/>
          </a:blip>
          <a:srcRect/>
          <a:stretch>
            <a:fillRect/>
          </a:stretch>
        </p:blipFill>
        <p:spPr bwMode="auto">
          <a:xfrm>
            <a:off x="2307" y="0"/>
            <a:ext cx="9141693" cy="5143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srcRect/>
          <a:stretch>
            <a:fillRect/>
          </a:stretch>
        </p:blipFill>
        <p:spPr bwMode="auto">
          <a:xfrm>
            <a:off x="3000364" y="1819275"/>
            <a:ext cx="5724525" cy="3324225"/>
          </a:xfrm>
          <a:prstGeom prst="rect">
            <a:avLst/>
          </a:prstGeom>
          <a:noFill/>
          <a:ln w="9525">
            <a:noFill/>
            <a:miter lim="800000"/>
            <a:headEnd/>
            <a:tailEnd/>
          </a:ln>
          <a:effectLst/>
        </p:spPr>
      </p:pic>
      <p:sp>
        <p:nvSpPr>
          <p:cNvPr id="2" name="1 Título"/>
          <p:cNvSpPr>
            <a:spLocks noGrp="1"/>
          </p:cNvSpPr>
          <p:nvPr>
            <p:ph type="title"/>
          </p:nvPr>
        </p:nvSpPr>
        <p:spPr>
          <a:xfrm>
            <a:off x="571472" y="0"/>
            <a:ext cx="8229600" cy="857250"/>
          </a:xfrm>
        </p:spPr>
        <p:txBody>
          <a:bodyPr/>
          <a:lstStyle/>
          <a:p>
            <a:r>
              <a:rPr lang="es-MX" dirty="0" smtClean="0"/>
              <a:t>¿Qué es una subtrama?</a:t>
            </a:r>
            <a:endParaRPr lang="es-ES" dirty="0"/>
          </a:p>
        </p:txBody>
      </p:sp>
      <p:sp>
        <p:nvSpPr>
          <p:cNvPr id="3" name="2 Marcador de contenido"/>
          <p:cNvSpPr>
            <a:spLocks noGrp="1"/>
          </p:cNvSpPr>
          <p:nvPr>
            <p:ph idx="1"/>
          </p:nvPr>
        </p:nvSpPr>
        <p:spPr>
          <a:xfrm>
            <a:off x="285720" y="1071552"/>
            <a:ext cx="8229600" cy="3394472"/>
          </a:xfrm>
        </p:spPr>
        <p:txBody>
          <a:bodyPr>
            <a:normAutofit fontScale="92500" lnSpcReduction="10000"/>
          </a:bodyPr>
          <a:lstStyle/>
          <a:p>
            <a:pPr algn="just"/>
            <a:r>
              <a:rPr lang="es-MX" dirty="0" smtClean="0"/>
              <a:t>Es una </a:t>
            </a:r>
            <a:r>
              <a:rPr lang="es-MX" dirty="0" smtClean="0">
                <a:solidFill>
                  <a:srgbClr val="FFFF00"/>
                </a:solidFill>
              </a:rPr>
              <a:t>trama secundaria </a:t>
            </a:r>
            <a:r>
              <a:rPr lang="es-MX" dirty="0" smtClean="0"/>
              <a:t>que se desarrolla </a:t>
            </a:r>
            <a:r>
              <a:rPr lang="es-MX" dirty="0" smtClean="0">
                <a:solidFill>
                  <a:srgbClr val="FFFF00"/>
                </a:solidFill>
              </a:rPr>
              <a:t>paralela</a:t>
            </a:r>
            <a:r>
              <a:rPr lang="es-MX" dirty="0" smtClean="0"/>
              <a:t>mente </a:t>
            </a:r>
            <a:r>
              <a:rPr lang="es-MX" dirty="0" smtClean="0">
                <a:solidFill>
                  <a:srgbClr val="FFFF00"/>
                </a:solidFill>
              </a:rPr>
              <a:t>a la trama principal </a:t>
            </a:r>
            <a:r>
              <a:rPr lang="es-MX" dirty="0" smtClean="0"/>
              <a:t>de una historia. Tiene menos importancia que la trama principal, contienen elementos interesantes y enriquecen la historia al proporcionar contexto o profundidad a los personajes y al mundo en el que transcurre la historia.</a:t>
            </a:r>
            <a:endParaRPr lang="es-E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Objetivos de las </a:t>
            </a:r>
            <a:r>
              <a:rPr lang="es-MX" dirty="0" err="1" smtClean="0"/>
              <a:t>subtramas</a:t>
            </a:r>
            <a:endParaRPr lang="es-ES" dirty="0"/>
          </a:p>
        </p:txBody>
      </p:sp>
      <p:sp>
        <p:nvSpPr>
          <p:cNvPr id="3" name="2 Marcador de contenido"/>
          <p:cNvSpPr>
            <a:spLocks noGrp="1"/>
          </p:cNvSpPr>
          <p:nvPr>
            <p:ph idx="1"/>
          </p:nvPr>
        </p:nvSpPr>
        <p:spPr/>
        <p:txBody>
          <a:bodyPr/>
          <a:lstStyle/>
          <a:p>
            <a:pPr algn="just"/>
            <a:r>
              <a:rPr lang="es-MX" dirty="0" smtClean="0"/>
              <a:t>Desarrollar a un personaje secundario</a:t>
            </a:r>
          </a:p>
          <a:p>
            <a:pPr algn="just"/>
            <a:r>
              <a:rPr lang="es-MX" dirty="0" smtClean="0"/>
              <a:t>Complementar la trama principal</a:t>
            </a:r>
          </a:p>
          <a:p>
            <a:pPr algn="just"/>
            <a:r>
              <a:rPr lang="es-MX" dirty="0" smtClean="0"/>
              <a:t>Proporcionar contraste o reflexión sobre la misma.</a:t>
            </a:r>
            <a:endParaRPr lang="es-ES" dirty="0"/>
          </a:p>
        </p:txBody>
      </p:sp>
      <p:pic>
        <p:nvPicPr>
          <p:cNvPr id="79874" name="Picture 2" descr="El arte de contar historias - Capítulo 3.3. ¿Qué tipos de subtramas hay? -  Wattpad"/>
          <p:cNvPicPr>
            <a:picLocks noChangeAspect="1" noChangeArrowheads="1" noCrop="1"/>
          </p:cNvPicPr>
          <p:nvPr/>
        </p:nvPicPr>
        <p:blipFill>
          <a:blip r:embed="rId2"/>
          <a:srcRect/>
          <a:stretch>
            <a:fillRect/>
          </a:stretch>
        </p:blipFill>
        <p:spPr bwMode="auto">
          <a:xfrm>
            <a:off x="3286116" y="3133724"/>
            <a:ext cx="4743450" cy="2009776"/>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1142990"/>
            <a:ext cx="6000760" cy="3717789"/>
          </a:xfrm>
          <a:prstGeom prst="rect">
            <a:avLst/>
          </a:prstGeom>
          <a:noFill/>
          <a:ln w="9525">
            <a:noFill/>
            <a:miter lim="800000"/>
            <a:headEnd/>
            <a:tailEnd/>
          </a:ln>
          <a:effectLst/>
        </p:spPr>
      </p:pic>
      <p:sp>
        <p:nvSpPr>
          <p:cNvPr id="2" name="1 Título"/>
          <p:cNvSpPr>
            <a:spLocks noGrp="1"/>
          </p:cNvSpPr>
          <p:nvPr>
            <p:ph type="ctrTitle"/>
          </p:nvPr>
        </p:nvSpPr>
        <p:spPr>
          <a:xfrm>
            <a:off x="0" y="1"/>
            <a:ext cx="8929718" cy="785800"/>
          </a:xfrm>
        </p:spPr>
        <p:txBody>
          <a:bodyPr>
            <a:normAutofit/>
          </a:bodyPr>
          <a:lstStyle/>
          <a:p>
            <a:r>
              <a:rPr lang="es-MX" dirty="0" smtClean="0"/>
              <a:t>Estructura de la trama de 7 puntos</a:t>
            </a:r>
            <a:endParaRPr lang="es-ES" dirty="0"/>
          </a:p>
        </p:txBody>
      </p:sp>
      <p:pic>
        <p:nvPicPr>
          <p:cNvPr id="1026" name="Picture 2"/>
          <p:cNvPicPr>
            <a:picLocks noChangeAspect="1" noChangeArrowheads="1"/>
          </p:cNvPicPr>
          <p:nvPr/>
        </p:nvPicPr>
        <p:blipFill>
          <a:blip r:embed="rId3"/>
          <a:srcRect/>
          <a:stretch>
            <a:fillRect/>
          </a:stretch>
        </p:blipFill>
        <p:spPr bwMode="auto">
          <a:xfrm>
            <a:off x="6051998" y="1142990"/>
            <a:ext cx="3092002" cy="335993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noAutofit/>
          </a:bodyPr>
          <a:lstStyle/>
          <a:p>
            <a:r>
              <a:rPr lang="es-MX" sz="3200" dirty="0" smtClean="0"/>
              <a:t>Acto 1</a:t>
            </a:r>
            <a:endParaRPr lang="es-ES" sz="3200" dirty="0"/>
          </a:p>
        </p:txBody>
      </p:sp>
      <p:sp>
        <p:nvSpPr>
          <p:cNvPr id="3" name="2 Marcador de contenido"/>
          <p:cNvSpPr>
            <a:spLocks noGrp="1"/>
          </p:cNvSpPr>
          <p:nvPr>
            <p:ph idx="1"/>
          </p:nvPr>
        </p:nvSpPr>
        <p:spPr>
          <a:xfrm>
            <a:off x="457200" y="1200151"/>
            <a:ext cx="5043494" cy="3394472"/>
          </a:xfrm>
        </p:spPr>
        <p:txBody>
          <a:bodyPr>
            <a:normAutofit/>
          </a:bodyPr>
          <a:lstStyle/>
          <a:p>
            <a:pPr algn="just"/>
            <a:r>
              <a:rPr lang="es-MX" sz="2800" b="1" dirty="0" smtClean="0"/>
              <a:t>HOOK o Gancho</a:t>
            </a:r>
          </a:p>
          <a:p>
            <a:pPr algn="just">
              <a:buNone/>
            </a:pPr>
            <a:r>
              <a:rPr lang="es-MX" sz="2800" dirty="0" smtClean="0"/>
              <a:t>	Transición de la normalidad al conflicto</a:t>
            </a:r>
          </a:p>
          <a:p>
            <a:pPr algn="just"/>
            <a:endParaRPr lang="es-MX" dirty="0" smtClean="0"/>
          </a:p>
          <a:p>
            <a:pPr algn="just"/>
            <a:endParaRPr lang="es-MX" dirty="0" smtClean="0"/>
          </a:p>
          <a:p>
            <a:pPr algn="just"/>
            <a:endParaRPr lang="es-MX" dirty="0" smtClean="0"/>
          </a:p>
          <a:p>
            <a:pPr algn="just"/>
            <a:endParaRPr lang="es-MX" dirty="0" smtClean="0"/>
          </a:p>
        </p:txBody>
      </p:sp>
      <p:pic>
        <p:nvPicPr>
          <p:cNvPr id="59395" name="Picture 3"/>
          <p:cNvPicPr>
            <a:picLocks noChangeAspect="1" noChangeArrowheads="1"/>
          </p:cNvPicPr>
          <p:nvPr/>
        </p:nvPicPr>
        <p:blipFill>
          <a:blip r:embed="rId2"/>
          <a:srcRect/>
          <a:stretch>
            <a:fillRect/>
          </a:stretch>
        </p:blipFill>
        <p:spPr bwMode="auto">
          <a:xfrm>
            <a:off x="6357950" y="571486"/>
            <a:ext cx="2247900" cy="38957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9395"/>
                                        </p:tgtEl>
                                        <p:attrNameLst>
                                          <p:attrName>style.visibility</p:attrName>
                                        </p:attrNameLst>
                                      </p:cBhvr>
                                      <p:to>
                                        <p:strVal val="visible"/>
                                      </p:to>
                                    </p:set>
                                    <p:animEffect transition="in" filter="box(in)">
                                      <p:cBhvr>
                                        <p:cTn id="17" dur="5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 porqué de las cosas"/>
          <p:cNvPicPr>
            <a:picLocks noChangeAspect="1" noChangeArrowheads="1"/>
          </p:cNvPicPr>
          <p:nvPr/>
        </p:nvPicPr>
        <p:blipFill>
          <a:blip r:embed="rId2"/>
          <a:srcRect/>
          <a:stretch>
            <a:fillRect/>
          </a:stretch>
        </p:blipFill>
        <p:spPr bwMode="auto">
          <a:xfrm>
            <a:off x="1285852" y="968846"/>
            <a:ext cx="7858148" cy="4174654"/>
          </a:xfrm>
          <a:prstGeom prst="rect">
            <a:avLst/>
          </a:prstGeom>
          <a:noFill/>
        </p:spPr>
      </p:pic>
      <p:sp>
        <p:nvSpPr>
          <p:cNvPr id="2" name="1 Título"/>
          <p:cNvSpPr>
            <a:spLocks noGrp="1"/>
          </p:cNvSpPr>
          <p:nvPr>
            <p:ph type="title"/>
          </p:nvPr>
        </p:nvSpPr>
        <p:spPr/>
        <p:txBody>
          <a:bodyPr/>
          <a:lstStyle/>
          <a:p>
            <a:r>
              <a:rPr lang="es-MX" dirty="0" smtClean="0"/>
              <a:t>El porque de las secuencias</a:t>
            </a:r>
            <a:endParaRPr lang="es-ES" dirty="0"/>
          </a:p>
        </p:txBody>
      </p:sp>
      <p:sp>
        <p:nvSpPr>
          <p:cNvPr id="3" name="2 Marcador de contenido"/>
          <p:cNvSpPr>
            <a:spLocks noGrp="1"/>
          </p:cNvSpPr>
          <p:nvPr>
            <p:ph idx="1"/>
          </p:nvPr>
        </p:nvSpPr>
        <p:spPr/>
        <p:txBody>
          <a:bodyPr/>
          <a:lstStyle/>
          <a:p>
            <a:r>
              <a:rPr lang="es-MX" dirty="0" smtClean="0"/>
              <a:t>Iremos punto a punto</a:t>
            </a:r>
            <a:endParaRPr lang="es-E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noAutofit/>
          </a:bodyPr>
          <a:lstStyle/>
          <a:p>
            <a:r>
              <a:rPr lang="es-MX" sz="3200" dirty="0" smtClean="0"/>
              <a:t>Acto 1</a:t>
            </a:r>
            <a:endParaRPr lang="es-ES" sz="3200" dirty="0"/>
          </a:p>
        </p:txBody>
      </p:sp>
      <p:sp>
        <p:nvSpPr>
          <p:cNvPr id="3" name="2 Marcador de contenido"/>
          <p:cNvSpPr>
            <a:spLocks noGrp="1"/>
          </p:cNvSpPr>
          <p:nvPr>
            <p:ph idx="1"/>
          </p:nvPr>
        </p:nvSpPr>
        <p:spPr>
          <a:xfrm>
            <a:off x="428596" y="785800"/>
            <a:ext cx="5543560" cy="4094575"/>
          </a:xfrm>
        </p:spPr>
        <p:txBody>
          <a:bodyPr>
            <a:normAutofit fontScale="77500" lnSpcReduction="20000"/>
          </a:bodyPr>
          <a:lstStyle/>
          <a:p>
            <a:pPr algn="just"/>
            <a:endParaRPr lang="es-MX" dirty="0" smtClean="0"/>
          </a:p>
          <a:p>
            <a:pPr algn="just"/>
            <a:r>
              <a:rPr lang="es-MX" sz="3600" b="1" dirty="0" smtClean="0"/>
              <a:t>PLOT 1 o Punto argumental 1</a:t>
            </a:r>
          </a:p>
          <a:p>
            <a:pPr algn="just">
              <a:buNone/>
            </a:pPr>
            <a:r>
              <a:rPr lang="es-MX" sz="3600" dirty="0" smtClean="0"/>
              <a:t>	Algo cambia que pone las cosas en movimiento. Nuevos personajes o nuevas ideas. Es el llamado a algo nuevo donde el protagonista acepta y se compromete a comenzar la aventura.</a:t>
            </a:r>
          </a:p>
          <a:p>
            <a:pPr algn="just"/>
            <a:endParaRPr lang="es-MX" dirty="0" smtClean="0"/>
          </a:p>
          <a:p>
            <a:pPr algn="just"/>
            <a:endParaRPr lang="es-MX" dirty="0" smtClean="0"/>
          </a:p>
          <a:p>
            <a:pPr algn="just"/>
            <a:endParaRPr lang="es-MX" dirty="0" smtClean="0"/>
          </a:p>
        </p:txBody>
      </p:sp>
      <p:pic>
        <p:nvPicPr>
          <p:cNvPr id="59395" name="Picture 3"/>
          <p:cNvPicPr>
            <a:picLocks noChangeAspect="1" noChangeArrowheads="1"/>
          </p:cNvPicPr>
          <p:nvPr/>
        </p:nvPicPr>
        <p:blipFill>
          <a:blip r:embed="rId2"/>
          <a:srcRect/>
          <a:stretch>
            <a:fillRect/>
          </a:stretch>
        </p:blipFill>
        <p:spPr bwMode="auto">
          <a:xfrm>
            <a:off x="6357950" y="571486"/>
            <a:ext cx="2247900" cy="38957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9395"/>
                                        </p:tgtEl>
                                        <p:attrNameLst>
                                          <p:attrName>style.visibility</p:attrName>
                                        </p:attrNameLst>
                                      </p:cBhvr>
                                      <p:to>
                                        <p:strVal val="visible"/>
                                      </p:to>
                                    </p:set>
                                    <p:animEffect transition="in" filter="box(in)">
                                      <p:cBhvr>
                                        <p:cTn id="12" dur="500"/>
                                        <p:tgtEl>
                                          <p:spTgt spid="5939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571486"/>
            <a:ext cx="6215074" cy="3929072"/>
          </a:xfrm>
        </p:spPr>
        <p:txBody>
          <a:bodyPr>
            <a:noAutofit/>
          </a:bodyPr>
          <a:lstStyle/>
          <a:p>
            <a:endParaRPr lang="es-MX" sz="1600" dirty="0" smtClean="0"/>
          </a:p>
          <a:p>
            <a:pPr algn="just">
              <a:buNone/>
            </a:pPr>
            <a:r>
              <a:rPr lang="es-MX" sz="1600" dirty="0" smtClean="0"/>
              <a:t>	</a:t>
            </a:r>
            <a:r>
              <a:rPr lang="es-MX" sz="2800" b="1" dirty="0" smtClean="0"/>
              <a:t>PINCH 1 o Contrapunto 1</a:t>
            </a:r>
          </a:p>
          <a:p>
            <a:pPr algn="just">
              <a:buNone/>
            </a:pPr>
            <a:r>
              <a:rPr lang="es-MX" sz="2800" dirty="0" smtClean="0"/>
              <a:t>	Nuestro protagonista entra en peligro a la historia. Algo muy malo ocurre y el protagonista es forzado a resolverlo. El enemigo ataca. Se introduce al villano. La paz es destruida.</a:t>
            </a:r>
          </a:p>
          <a:p>
            <a:endParaRPr lang="es-MX" sz="1600" dirty="0" smtClean="0"/>
          </a:p>
          <a:p>
            <a:endParaRPr lang="es-MX" sz="1600" dirty="0" smtClean="0"/>
          </a:p>
        </p:txBody>
      </p:sp>
      <p:pic>
        <p:nvPicPr>
          <p:cNvPr id="53249" name="Picture 1"/>
          <p:cNvPicPr>
            <a:picLocks noChangeAspect="1" noChangeArrowheads="1"/>
          </p:cNvPicPr>
          <p:nvPr/>
        </p:nvPicPr>
        <p:blipFill>
          <a:blip r:embed="rId2"/>
          <a:srcRect/>
          <a:stretch>
            <a:fillRect/>
          </a:stretch>
        </p:blipFill>
        <p:spPr bwMode="auto">
          <a:xfrm>
            <a:off x="6457950" y="1000114"/>
            <a:ext cx="2686050" cy="3390900"/>
          </a:xfrm>
          <a:prstGeom prst="rect">
            <a:avLst/>
          </a:prstGeom>
          <a:noFill/>
          <a:ln w="9525">
            <a:noFill/>
            <a:miter lim="800000"/>
            <a:headEnd/>
            <a:tailEnd/>
          </a:ln>
          <a:effectLst/>
        </p:spPr>
      </p:pic>
      <p:sp>
        <p:nvSpPr>
          <p:cNvPr id="6" name="1 Título"/>
          <p:cNvSpPr txBox="1">
            <a:spLocks/>
          </p:cNvSpPr>
          <p:nvPr/>
        </p:nvSpPr>
        <p:spPr>
          <a:xfrm>
            <a:off x="500034" y="0"/>
            <a:ext cx="8229600" cy="85725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0" i="0" u="none" strike="noStrike" kern="1200" cap="none" spc="0" normalizeH="0" baseline="0" noProof="0" dirty="0" smtClean="0">
                <a:ln>
                  <a:noFill/>
                </a:ln>
                <a:solidFill>
                  <a:schemeClr val="tx1"/>
                </a:solidFill>
                <a:effectLst/>
                <a:uLnTx/>
                <a:uFillTx/>
                <a:latin typeface="+mj-lt"/>
                <a:ea typeface="+mj-ea"/>
                <a:cs typeface="+mj-cs"/>
              </a:rPr>
              <a:t>Acto 2</a:t>
            </a:r>
            <a:endParaRPr kumimoji="0" lang="es-E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3249"/>
                                        </p:tgtEl>
                                        <p:attrNameLst>
                                          <p:attrName>style.visibility</p:attrName>
                                        </p:attrNameLst>
                                      </p:cBhvr>
                                      <p:to>
                                        <p:strVal val="visible"/>
                                      </p:to>
                                    </p:set>
                                    <p:animEffect transition="in" filter="box(in)">
                                      <p:cBhvr>
                                        <p:cTn id="17" dur="500"/>
                                        <p:tgtEl>
                                          <p:spTgt spid="53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571486"/>
            <a:ext cx="6215074" cy="3929072"/>
          </a:xfrm>
        </p:spPr>
        <p:txBody>
          <a:bodyPr>
            <a:noAutofit/>
          </a:bodyPr>
          <a:lstStyle/>
          <a:p>
            <a:pPr algn="just"/>
            <a:endParaRPr lang="es-MX" sz="1600" dirty="0" smtClean="0"/>
          </a:p>
          <a:p>
            <a:pPr algn="just">
              <a:buNone/>
            </a:pPr>
            <a:r>
              <a:rPr lang="es-MX" sz="1600" dirty="0" smtClean="0"/>
              <a:t>	</a:t>
            </a:r>
            <a:r>
              <a:rPr lang="es-MX" sz="2800" b="1" dirty="0" smtClean="0"/>
              <a:t>MIDPOINT o Mitad</a:t>
            </a:r>
          </a:p>
          <a:p>
            <a:pPr algn="just">
              <a:buNone/>
            </a:pPr>
            <a:r>
              <a:rPr lang="es-MX" sz="2800" dirty="0" smtClean="0"/>
              <a:t>	Es el momento en que el protagonista cambia de modo reactivo a activo. Decide atacar.</a:t>
            </a:r>
          </a:p>
        </p:txBody>
      </p:sp>
      <p:pic>
        <p:nvPicPr>
          <p:cNvPr id="53249" name="Picture 1"/>
          <p:cNvPicPr>
            <a:picLocks noChangeAspect="1" noChangeArrowheads="1"/>
          </p:cNvPicPr>
          <p:nvPr/>
        </p:nvPicPr>
        <p:blipFill>
          <a:blip r:embed="rId2"/>
          <a:srcRect/>
          <a:stretch>
            <a:fillRect/>
          </a:stretch>
        </p:blipFill>
        <p:spPr bwMode="auto">
          <a:xfrm>
            <a:off x="6457950" y="1000114"/>
            <a:ext cx="2686050" cy="3390900"/>
          </a:xfrm>
          <a:prstGeom prst="rect">
            <a:avLst/>
          </a:prstGeom>
          <a:noFill/>
          <a:ln w="9525">
            <a:noFill/>
            <a:miter lim="800000"/>
            <a:headEnd/>
            <a:tailEnd/>
          </a:ln>
          <a:effectLst/>
        </p:spPr>
      </p:pic>
      <p:sp>
        <p:nvSpPr>
          <p:cNvPr id="6" name="1 Título"/>
          <p:cNvSpPr txBox="1">
            <a:spLocks/>
          </p:cNvSpPr>
          <p:nvPr/>
        </p:nvSpPr>
        <p:spPr>
          <a:xfrm>
            <a:off x="500034" y="0"/>
            <a:ext cx="8229600" cy="85725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0" i="0" u="none" strike="noStrike" kern="1200" cap="none" spc="0" normalizeH="0" baseline="0" noProof="0" dirty="0" smtClean="0">
                <a:ln>
                  <a:noFill/>
                </a:ln>
                <a:solidFill>
                  <a:schemeClr val="tx1"/>
                </a:solidFill>
                <a:effectLst/>
                <a:uLnTx/>
                <a:uFillTx/>
                <a:latin typeface="+mj-lt"/>
                <a:ea typeface="+mj-ea"/>
                <a:cs typeface="+mj-cs"/>
              </a:rPr>
              <a:t>Acto 2</a:t>
            </a:r>
            <a:endParaRPr kumimoji="0" lang="es-E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3249"/>
                                        </p:tgtEl>
                                        <p:attrNameLst>
                                          <p:attrName>style.visibility</p:attrName>
                                        </p:attrNameLst>
                                      </p:cBhvr>
                                      <p:to>
                                        <p:strVal val="visible"/>
                                      </p:to>
                                    </p:set>
                                    <p:animEffect transition="in" filter="box(in)">
                                      <p:cBhvr>
                                        <p:cTn id="17" dur="500"/>
                                        <p:tgtEl>
                                          <p:spTgt spid="53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500048"/>
            <a:ext cx="6215074" cy="4643452"/>
          </a:xfrm>
        </p:spPr>
        <p:txBody>
          <a:bodyPr>
            <a:noAutofit/>
          </a:bodyPr>
          <a:lstStyle/>
          <a:p>
            <a:pPr algn="just"/>
            <a:endParaRPr lang="es-MX" sz="1600" dirty="0" smtClean="0"/>
          </a:p>
          <a:p>
            <a:pPr algn="just">
              <a:buNone/>
            </a:pPr>
            <a:r>
              <a:rPr lang="es-MX" sz="1600" dirty="0" smtClean="0"/>
              <a:t>	</a:t>
            </a:r>
            <a:r>
              <a:rPr lang="es-MX" sz="2800" b="1" dirty="0" smtClean="0"/>
              <a:t>PINCH 2 o Contrapunto 2</a:t>
            </a:r>
          </a:p>
          <a:p>
            <a:pPr algn="just">
              <a:buNone/>
            </a:pPr>
            <a:r>
              <a:rPr lang="es-MX" sz="2800" dirty="0" smtClean="0"/>
              <a:t>	Aplicamos mas presión hasta que la situación parezca imposible. Algo muy malo ocurre, mucho mas que en el PINCH 1. El mentor muere, el protagonista queda solo, los aliados lo traicionan, el plan fracasa. Los enemigos parecen triunfar. Todo está perdido.</a:t>
            </a:r>
          </a:p>
          <a:p>
            <a:endParaRPr lang="es-MX" sz="1600" dirty="0" smtClean="0"/>
          </a:p>
          <a:p>
            <a:endParaRPr lang="es-MX" sz="1600" dirty="0" smtClean="0"/>
          </a:p>
          <a:p>
            <a:endParaRPr lang="es-MX" sz="1600" dirty="0" smtClean="0"/>
          </a:p>
        </p:txBody>
      </p:sp>
      <p:pic>
        <p:nvPicPr>
          <p:cNvPr id="53249" name="Picture 1"/>
          <p:cNvPicPr>
            <a:picLocks noChangeAspect="1" noChangeArrowheads="1"/>
          </p:cNvPicPr>
          <p:nvPr/>
        </p:nvPicPr>
        <p:blipFill>
          <a:blip r:embed="rId2"/>
          <a:srcRect/>
          <a:stretch>
            <a:fillRect/>
          </a:stretch>
        </p:blipFill>
        <p:spPr bwMode="auto">
          <a:xfrm>
            <a:off x="6457950" y="1000114"/>
            <a:ext cx="2686050" cy="3390900"/>
          </a:xfrm>
          <a:prstGeom prst="rect">
            <a:avLst/>
          </a:prstGeom>
          <a:noFill/>
          <a:ln w="9525">
            <a:noFill/>
            <a:miter lim="800000"/>
            <a:headEnd/>
            <a:tailEnd/>
          </a:ln>
          <a:effectLst/>
        </p:spPr>
      </p:pic>
      <p:sp>
        <p:nvSpPr>
          <p:cNvPr id="6" name="1 Título"/>
          <p:cNvSpPr txBox="1">
            <a:spLocks/>
          </p:cNvSpPr>
          <p:nvPr/>
        </p:nvSpPr>
        <p:spPr>
          <a:xfrm>
            <a:off x="500034" y="0"/>
            <a:ext cx="8229600" cy="85725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0" i="0" u="none" strike="noStrike" kern="1200" cap="none" spc="0" normalizeH="0" baseline="0" noProof="0" dirty="0" smtClean="0">
                <a:ln>
                  <a:noFill/>
                </a:ln>
                <a:solidFill>
                  <a:schemeClr val="tx1"/>
                </a:solidFill>
                <a:effectLst/>
                <a:uLnTx/>
                <a:uFillTx/>
                <a:latin typeface="+mj-lt"/>
                <a:ea typeface="+mj-ea"/>
                <a:cs typeface="+mj-cs"/>
              </a:rPr>
              <a:t>Acto 2</a:t>
            </a:r>
            <a:endParaRPr kumimoji="0" lang="es-E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3249"/>
                                        </p:tgtEl>
                                        <p:attrNameLst>
                                          <p:attrName>style.visibility</p:attrName>
                                        </p:attrNameLst>
                                      </p:cBhvr>
                                      <p:to>
                                        <p:strVal val="visible"/>
                                      </p:to>
                                    </p:set>
                                    <p:animEffect transition="in" filter="box(in)">
                                      <p:cBhvr>
                                        <p:cTn id="12" dur="500"/>
                                        <p:tgtEl>
                                          <p:spTgt spid="5324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071552"/>
            <a:ext cx="5786446" cy="4071948"/>
          </a:xfrm>
        </p:spPr>
        <p:txBody>
          <a:bodyPr>
            <a:normAutofit fontScale="85000" lnSpcReduction="10000"/>
          </a:bodyPr>
          <a:lstStyle/>
          <a:p>
            <a:pPr algn="just">
              <a:buNone/>
            </a:pPr>
            <a:r>
              <a:rPr lang="es-MX" dirty="0" smtClean="0"/>
              <a:t>	</a:t>
            </a:r>
            <a:r>
              <a:rPr lang="es-MX" sz="3300" b="1" dirty="0" smtClean="0"/>
              <a:t>PLOT  2 o Punto argumental 2</a:t>
            </a:r>
          </a:p>
          <a:p>
            <a:pPr algn="just">
              <a:buNone/>
            </a:pPr>
            <a:r>
              <a:rPr lang="es-MX" dirty="0" smtClean="0"/>
              <a:t>	Ocurre alrededor del 75% de la historia. El mentor le dice al protagonista que el tiene el poder. Se obtiene la victoria cuando todo parecía perdido. No entra nueva información, ya tiene todo lo necesario.</a:t>
            </a:r>
          </a:p>
          <a:p>
            <a:endParaRPr lang="es-MX" dirty="0" smtClean="0"/>
          </a:p>
          <a:p>
            <a:pPr>
              <a:buNone/>
            </a:pPr>
            <a:r>
              <a:rPr lang="es-MX" dirty="0" smtClean="0"/>
              <a:t>	</a:t>
            </a:r>
          </a:p>
          <a:p>
            <a:endParaRPr lang="es-MX" dirty="0" smtClean="0"/>
          </a:p>
        </p:txBody>
      </p:sp>
      <p:pic>
        <p:nvPicPr>
          <p:cNvPr id="60418" name="Picture 2"/>
          <p:cNvPicPr>
            <a:picLocks noChangeAspect="1" noChangeArrowheads="1"/>
          </p:cNvPicPr>
          <p:nvPr/>
        </p:nvPicPr>
        <p:blipFill>
          <a:blip r:embed="rId2" cstate="print"/>
          <a:srcRect/>
          <a:stretch>
            <a:fillRect/>
          </a:stretch>
        </p:blipFill>
        <p:spPr bwMode="auto">
          <a:xfrm>
            <a:off x="6113224" y="1071552"/>
            <a:ext cx="3030776" cy="1571635"/>
          </a:xfrm>
          <a:prstGeom prst="rect">
            <a:avLst/>
          </a:prstGeom>
          <a:noFill/>
          <a:ln w="9525">
            <a:noFill/>
            <a:miter lim="800000"/>
            <a:headEnd/>
            <a:tailEnd/>
          </a:ln>
          <a:effectLst/>
        </p:spPr>
      </p:pic>
      <p:pic>
        <p:nvPicPr>
          <p:cNvPr id="60419" name="Picture 3"/>
          <p:cNvPicPr>
            <a:picLocks noChangeAspect="1" noChangeArrowheads="1"/>
          </p:cNvPicPr>
          <p:nvPr/>
        </p:nvPicPr>
        <p:blipFill>
          <a:blip r:embed="rId3" cstate="print"/>
          <a:srcRect/>
          <a:stretch>
            <a:fillRect/>
          </a:stretch>
        </p:blipFill>
        <p:spPr bwMode="auto">
          <a:xfrm>
            <a:off x="6143636" y="2714626"/>
            <a:ext cx="3000364" cy="1837348"/>
          </a:xfrm>
          <a:prstGeom prst="rect">
            <a:avLst/>
          </a:prstGeom>
          <a:noFill/>
          <a:ln w="9525">
            <a:noFill/>
            <a:miter lim="800000"/>
            <a:headEnd/>
            <a:tailEnd/>
          </a:ln>
          <a:effectLst/>
        </p:spPr>
      </p:pic>
      <p:sp>
        <p:nvSpPr>
          <p:cNvPr id="7" name="1 Título"/>
          <p:cNvSpPr txBox="1">
            <a:spLocks/>
          </p:cNvSpPr>
          <p:nvPr/>
        </p:nvSpPr>
        <p:spPr>
          <a:xfrm>
            <a:off x="500034" y="0"/>
            <a:ext cx="8229600" cy="85725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0" i="0" u="none" strike="noStrike" kern="1200" cap="none" spc="0" normalizeH="0" baseline="0" noProof="0" dirty="0" smtClean="0">
                <a:ln>
                  <a:noFill/>
                </a:ln>
                <a:solidFill>
                  <a:schemeClr val="tx1"/>
                </a:solidFill>
                <a:effectLst/>
                <a:uLnTx/>
                <a:uFillTx/>
                <a:latin typeface="+mj-lt"/>
                <a:ea typeface="+mj-ea"/>
                <a:cs typeface="+mj-cs"/>
              </a:rPr>
              <a:t>Acto 3</a:t>
            </a:r>
            <a:endParaRPr kumimoji="0" lang="es-E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0418"/>
                                        </p:tgtEl>
                                        <p:attrNameLst>
                                          <p:attrName>style.visibility</p:attrName>
                                        </p:attrNameLst>
                                      </p:cBhvr>
                                      <p:to>
                                        <p:strVal val="visible"/>
                                      </p:to>
                                    </p:set>
                                    <p:animEffect transition="in" filter="box(in)">
                                      <p:cBhvr>
                                        <p:cTn id="17" dur="500"/>
                                        <p:tgtEl>
                                          <p:spTgt spid="6041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0419"/>
                                        </p:tgtEl>
                                        <p:attrNameLst>
                                          <p:attrName>style.visibility</p:attrName>
                                        </p:attrNameLst>
                                      </p:cBhvr>
                                      <p:to>
                                        <p:strVal val="visible"/>
                                      </p:to>
                                    </p:set>
                                    <p:animEffect transition="in" filter="box(in)">
                                      <p:cBhvr>
                                        <p:cTn id="27" dur="5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4282" y="1000114"/>
            <a:ext cx="5572164" cy="3594509"/>
          </a:xfrm>
        </p:spPr>
        <p:txBody>
          <a:bodyPr>
            <a:normAutofit/>
          </a:bodyPr>
          <a:lstStyle/>
          <a:p>
            <a:pPr>
              <a:buNone/>
            </a:pPr>
            <a:r>
              <a:rPr lang="es-MX" sz="2800" dirty="0" smtClean="0"/>
              <a:t>	</a:t>
            </a:r>
            <a:r>
              <a:rPr lang="es-MX" sz="2800" b="1" dirty="0" smtClean="0"/>
              <a:t>CLÍMAX</a:t>
            </a:r>
          </a:p>
          <a:p>
            <a:pPr algn="just">
              <a:buNone/>
            </a:pPr>
            <a:r>
              <a:rPr lang="es-MX" sz="2800" dirty="0" smtClean="0"/>
              <a:t>	Choque entre fuerzas, el protagonista se enfrenta contra el antagonista</a:t>
            </a:r>
          </a:p>
          <a:p>
            <a:endParaRPr lang="es-MX" dirty="0" smtClean="0"/>
          </a:p>
          <a:p>
            <a:endParaRPr lang="es-MX" dirty="0" smtClean="0"/>
          </a:p>
        </p:txBody>
      </p:sp>
      <p:pic>
        <p:nvPicPr>
          <p:cNvPr id="60418" name="Picture 2"/>
          <p:cNvPicPr>
            <a:picLocks noChangeAspect="1" noChangeArrowheads="1"/>
          </p:cNvPicPr>
          <p:nvPr/>
        </p:nvPicPr>
        <p:blipFill>
          <a:blip r:embed="rId2" cstate="print"/>
          <a:srcRect/>
          <a:stretch>
            <a:fillRect/>
          </a:stretch>
        </p:blipFill>
        <p:spPr bwMode="auto">
          <a:xfrm>
            <a:off x="6113224" y="1071552"/>
            <a:ext cx="3030776" cy="1571635"/>
          </a:xfrm>
          <a:prstGeom prst="rect">
            <a:avLst/>
          </a:prstGeom>
          <a:noFill/>
          <a:ln w="9525">
            <a:noFill/>
            <a:miter lim="800000"/>
            <a:headEnd/>
            <a:tailEnd/>
          </a:ln>
          <a:effectLst/>
        </p:spPr>
      </p:pic>
      <p:pic>
        <p:nvPicPr>
          <p:cNvPr id="60419" name="Picture 3"/>
          <p:cNvPicPr>
            <a:picLocks noChangeAspect="1" noChangeArrowheads="1"/>
          </p:cNvPicPr>
          <p:nvPr/>
        </p:nvPicPr>
        <p:blipFill>
          <a:blip r:embed="rId3" cstate="print"/>
          <a:srcRect/>
          <a:stretch>
            <a:fillRect/>
          </a:stretch>
        </p:blipFill>
        <p:spPr bwMode="auto">
          <a:xfrm>
            <a:off x="6143636" y="2714626"/>
            <a:ext cx="3000364" cy="1837348"/>
          </a:xfrm>
          <a:prstGeom prst="rect">
            <a:avLst/>
          </a:prstGeom>
          <a:noFill/>
          <a:ln w="9525">
            <a:noFill/>
            <a:miter lim="800000"/>
            <a:headEnd/>
            <a:tailEnd/>
          </a:ln>
          <a:effectLst/>
        </p:spPr>
      </p:pic>
      <p:sp>
        <p:nvSpPr>
          <p:cNvPr id="7" name="1 Título"/>
          <p:cNvSpPr txBox="1">
            <a:spLocks/>
          </p:cNvSpPr>
          <p:nvPr/>
        </p:nvSpPr>
        <p:spPr>
          <a:xfrm>
            <a:off x="500034" y="0"/>
            <a:ext cx="8229600" cy="85725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0" i="0" u="none" strike="noStrike" kern="1200" cap="none" spc="0" normalizeH="0" baseline="0" noProof="0" dirty="0" smtClean="0">
                <a:ln>
                  <a:noFill/>
                </a:ln>
                <a:solidFill>
                  <a:schemeClr val="tx1"/>
                </a:solidFill>
                <a:effectLst/>
                <a:uLnTx/>
                <a:uFillTx/>
                <a:latin typeface="+mj-lt"/>
                <a:ea typeface="+mj-ea"/>
                <a:cs typeface="+mj-cs"/>
              </a:rPr>
              <a:t>Acto 3</a:t>
            </a:r>
            <a:endParaRPr kumimoji="0" lang="es-E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box(in)">
                                      <p:cBhvr>
                                        <p:cTn id="7" dur="500"/>
                                        <p:tgtEl>
                                          <p:spTgt spid="604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0419"/>
                                        </p:tgtEl>
                                        <p:attrNameLst>
                                          <p:attrName>style.visibility</p:attrName>
                                        </p:attrNameLst>
                                      </p:cBhvr>
                                      <p:to>
                                        <p:strVal val="visible"/>
                                      </p:to>
                                    </p:set>
                                    <p:animEffect transition="in" filter="box(in)">
                                      <p:cBhvr>
                                        <p:cTn id="22" dur="5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4286250"/>
            <a:ext cx="8229600" cy="857250"/>
          </a:xfrm>
        </p:spPr>
        <p:txBody>
          <a:bodyPr/>
          <a:lstStyle/>
          <a:p>
            <a:r>
              <a:rPr lang="es-MX" dirty="0" smtClean="0"/>
              <a:t>Veamos la trama </a:t>
            </a:r>
            <a:endParaRPr lang="es-ES" dirty="0"/>
          </a:p>
        </p:txBody>
      </p:sp>
      <p:pic>
        <p:nvPicPr>
          <p:cNvPr id="3074" name="Picture 2" descr="Crítica de Guerra Mundial Z | Hobbyconsolas">
            <a:hlinkClick r:id="rId2" action="ppaction://hlinkfile"/>
          </p:cNvPr>
          <p:cNvPicPr>
            <a:picLocks noGrp="1" noChangeAspect="1" noChangeArrowheads="1"/>
          </p:cNvPicPr>
          <p:nvPr>
            <p:ph idx="1"/>
          </p:nvPr>
        </p:nvPicPr>
        <p:blipFill>
          <a:blip r:embed="rId3"/>
          <a:srcRect/>
          <a:stretch>
            <a:fillRect/>
          </a:stretch>
        </p:blipFill>
        <p:spPr bwMode="auto">
          <a:xfrm>
            <a:off x="428596" y="0"/>
            <a:ext cx="8330667" cy="4429138"/>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20482" name="Picture 2">
            <a:hlinkClick r:id="rId2" action="ppaction://hlinkfile"/>
          </p:cNvPr>
          <p:cNvPicPr>
            <a:picLocks noChangeAspect="1" noChangeArrowheads="1"/>
          </p:cNvPicPr>
          <p:nvPr/>
        </p:nvPicPr>
        <p:blipFill>
          <a:blip r:embed="rId3"/>
          <a:srcRect/>
          <a:stretch>
            <a:fillRect/>
          </a:stretch>
        </p:blipFill>
        <p:spPr bwMode="auto">
          <a:xfrm>
            <a:off x="0" y="0"/>
            <a:ext cx="9144000" cy="51412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err="1" smtClean="0"/>
              <a:t>Patron</a:t>
            </a:r>
            <a:r>
              <a:rPr lang="es-MX" dirty="0" smtClean="0"/>
              <a:t> CDD</a:t>
            </a:r>
            <a:endParaRPr lang="es-ES" dirty="0"/>
          </a:p>
        </p:txBody>
      </p:sp>
      <p:sp>
        <p:nvSpPr>
          <p:cNvPr id="3" name="2 Subtítulo"/>
          <p:cNvSpPr>
            <a:spLocks noGrp="1"/>
          </p:cNvSpPr>
          <p:nvPr>
            <p:ph type="subTitle" idx="1"/>
          </p:nvPr>
        </p:nvSpPr>
        <p:spPr/>
        <p:txBody>
          <a:bodyPr/>
          <a:lstStyle/>
          <a:p>
            <a:endParaRPr lang="es-ES"/>
          </a:p>
        </p:txBody>
      </p:sp>
      <p:pic>
        <p:nvPicPr>
          <p:cNvPr id="1026" name="Picture 2"/>
          <p:cNvPicPr>
            <a:picLocks noChangeAspect="1" noChangeArrowheads="1"/>
          </p:cNvPicPr>
          <p:nvPr/>
        </p:nvPicPr>
        <p:blipFill>
          <a:blip r:embed="rId2"/>
          <a:srcRect/>
          <a:stretch>
            <a:fillRect/>
          </a:stretch>
        </p:blipFill>
        <p:spPr bwMode="auto">
          <a:xfrm>
            <a:off x="0" y="0"/>
            <a:ext cx="9144000" cy="5143500"/>
          </a:xfrm>
          <a:prstGeom prst="rect">
            <a:avLst/>
          </a:prstGeom>
          <a:noFill/>
          <a:ln w="9525">
            <a:noFill/>
            <a:miter lim="800000"/>
            <a:headEnd/>
            <a:tailEnd/>
          </a:ln>
          <a:effectLst/>
        </p:spPr>
      </p:pic>
      <p:pic>
        <p:nvPicPr>
          <p:cNvPr id="1027" name="Picture 3">
            <a:hlinkClick r:id="rId3" action="ppaction://hlinkfile"/>
          </p:cNvPr>
          <p:cNvPicPr>
            <a:picLocks noChangeAspect="1" noChangeArrowheads="1"/>
          </p:cNvPicPr>
          <p:nvPr/>
        </p:nvPicPr>
        <p:blipFill>
          <a:blip r:embed="rId4"/>
          <a:srcRect/>
          <a:stretch>
            <a:fillRect/>
          </a:stretch>
        </p:blipFill>
        <p:spPr bwMode="auto">
          <a:xfrm>
            <a:off x="0" y="0"/>
            <a:ext cx="9163050" cy="5162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lum bright="-33000" contrast="-33000"/>
          </a:blip>
          <a:srcRect/>
          <a:stretch>
            <a:fillRect/>
          </a:stretch>
        </p:blipFill>
        <p:spPr bwMode="auto">
          <a:xfrm>
            <a:off x="285720" y="214296"/>
            <a:ext cx="8643998" cy="4714876"/>
          </a:xfrm>
          <a:prstGeom prst="rect">
            <a:avLst/>
          </a:prstGeom>
          <a:noFill/>
          <a:ln w="9525">
            <a:noFill/>
            <a:miter lim="800000"/>
            <a:headEnd/>
            <a:tailEnd/>
          </a:ln>
          <a:effectLst/>
        </p:spPr>
      </p:pic>
      <p:sp>
        <p:nvSpPr>
          <p:cNvPr id="2" name="1 Título"/>
          <p:cNvSpPr>
            <a:spLocks noGrp="1"/>
          </p:cNvSpPr>
          <p:nvPr>
            <p:ph type="title"/>
          </p:nvPr>
        </p:nvSpPr>
        <p:spPr/>
        <p:txBody>
          <a:bodyPr/>
          <a:lstStyle/>
          <a:p>
            <a:r>
              <a:rPr lang="es-MX" dirty="0" smtClean="0"/>
              <a:t>¿Qué es la Regla del 3?</a:t>
            </a:r>
            <a:endParaRPr lang="es-ES" dirty="0"/>
          </a:p>
        </p:txBody>
      </p:sp>
      <p:sp>
        <p:nvSpPr>
          <p:cNvPr id="3" name="2 Marcador de contenido"/>
          <p:cNvSpPr>
            <a:spLocks noGrp="1"/>
          </p:cNvSpPr>
          <p:nvPr>
            <p:ph idx="1"/>
          </p:nvPr>
        </p:nvSpPr>
        <p:spPr/>
        <p:txBody>
          <a:bodyPr>
            <a:normAutofit/>
          </a:bodyPr>
          <a:lstStyle/>
          <a:p>
            <a:pPr algn="just"/>
            <a:r>
              <a:rPr lang="es-MX" dirty="0" smtClean="0"/>
              <a:t>Es una técnica narrativa que se basa en la utilización de una secuencia de tres elementos, eventos, personajes, ideas, etc. </a:t>
            </a:r>
            <a:endParaRPr lang="es-E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lum bright="-33000" contrast="-33000"/>
          </a:blip>
          <a:srcRect/>
          <a:stretch>
            <a:fillRect/>
          </a:stretch>
        </p:blipFill>
        <p:spPr bwMode="auto">
          <a:xfrm>
            <a:off x="285720" y="214296"/>
            <a:ext cx="8643998" cy="4714876"/>
          </a:xfrm>
          <a:prstGeom prst="rect">
            <a:avLst/>
          </a:prstGeom>
          <a:noFill/>
          <a:ln w="9525">
            <a:noFill/>
            <a:miter lim="800000"/>
            <a:headEnd/>
            <a:tailEnd/>
          </a:ln>
          <a:effectLst/>
        </p:spPr>
      </p:pic>
      <p:sp>
        <p:nvSpPr>
          <p:cNvPr id="2" name="1 Título"/>
          <p:cNvSpPr>
            <a:spLocks noGrp="1"/>
          </p:cNvSpPr>
          <p:nvPr>
            <p:ph type="title"/>
          </p:nvPr>
        </p:nvSpPr>
        <p:spPr>
          <a:xfrm>
            <a:off x="1357290" y="205979"/>
            <a:ext cx="7329510" cy="857250"/>
          </a:xfrm>
        </p:spPr>
        <p:txBody>
          <a:bodyPr/>
          <a:lstStyle/>
          <a:p>
            <a:pPr algn="l"/>
            <a:r>
              <a:rPr lang="es-MX" dirty="0" smtClean="0"/>
              <a:t>Sirve</a:t>
            </a:r>
            <a:endParaRPr lang="es-ES" dirty="0"/>
          </a:p>
        </p:txBody>
      </p:sp>
      <p:sp>
        <p:nvSpPr>
          <p:cNvPr id="3" name="2 Marcador de contenido"/>
          <p:cNvSpPr>
            <a:spLocks noGrp="1"/>
          </p:cNvSpPr>
          <p:nvPr>
            <p:ph idx="1"/>
          </p:nvPr>
        </p:nvSpPr>
        <p:spPr/>
        <p:txBody>
          <a:bodyPr>
            <a:normAutofit fontScale="92500"/>
          </a:bodyPr>
          <a:lstStyle/>
          <a:p>
            <a:pPr algn="just"/>
            <a:r>
              <a:rPr lang="es-MX" dirty="0" smtClean="0"/>
              <a:t>Para crear una historia más interesante y efectiva. </a:t>
            </a:r>
          </a:p>
          <a:p>
            <a:pPr algn="just"/>
            <a:r>
              <a:rPr lang="es-MX" dirty="0" smtClean="0"/>
              <a:t>Presenta un personaje y sus características</a:t>
            </a:r>
          </a:p>
          <a:p>
            <a:pPr algn="just"/>
            <a:r>
              <a:rPr lang="es-MX" dirty="0" smtClean="0"/>
              <a:t>Es el ultra resumen de Presentación, conflicto y desenlace</a:t>
            </a:r>
          </a:p>
          <a:p>
            <a:pPr algn="just"/>
            <a:r>
              <a:rPr lang="es-MX" dirty="0" smtClean="0"/>
              <a:t>Genera expectativa en el espectador</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lum bright="-33000" contrast="-33000"/>
          </a:blip>
          <a:srcRect/>
          <a:stretch>
            <a:fillRect/>
          </a:stretch>
        </p:blipFill>
        <p:spPr bwMode="auto">
          <a:xfrm>
            <a:off x="285720" y="214296"/>
            <a:ext cx="8643998" cy="4714876"/>
          </a:xfrm>
          <a:prstGeom prst="rect">
            <a:avLst/>
          </a:prstGeom>
          <a:noFill/>
          <a:ln w="9525">
            <a:noFill/>
            <a:miter lim="800000"/>
            <a:headEnd/>
            <a:tailEnd/>
          </a:ln>
          <a:effectLst/>
        </p:spPr>
      </p:pic>
      <p:sp>
        <p:nvSpPr>
          <p:cNvPr id="2" name="1 Título"/>
          <p:cNvSpPr>
            <a:spLocks noGrp="1"/>
          </p:cNvSpPr>
          <p:nvPr>
            <p:ph type="title"/>
          </p:nvPr>
        </p:nvSpPr>
        <p:spPr/>
        <p:txBody>
          <a:bodyPr/>
          <a:lstStyle/>
          <a:p>
            <a:r>
              <a:rPr lang="es-MX" dirty="0" smtClean="0"/>
              <a:t>Escuchaste alguna vez</a:t>
            </a:r>
            <a:endParaRPr lang="es-ES" dirty="0"/>
          </a:p>
        </p:txBody>
      </p:sp>
      <p:sp>
        <p:nvSpPr>
          <p:cNvPr id="3" name="2 Marcador de contenido"/>
          <p:cNvSpPr>
            <a:spLocks noGrp="1"/>
          </p:cNvSpPr>
          <p:nvPr>
            <p:ph idx="1"/>
          </p:nvPr>
        </p:nvSpPr>
        <p:spPr/>
        <p:txBody>
          <a:bodyPr/>
          <a:lstStyle/>
          <a:p>
            <a:r>
              <a:rPr lang="es-MX" dirty="0" smtClean="0"/>
              <a:t>En Casa ajena ver, oír y callar</a:t>
            </a:r>
          </a:p>
          <a:p>
            <a:r>
              <a:rPr lang="es-MX" dirty="0" smtClean="0"/>
              <a:t>Hay tres cosas en la vida, salud dinero y amor</a:t>
            </a:r>
          </a:p>
          <a:p>
            <a:r>
              <a:rPr lang="es-MX" dirty="0" smtClean="0"/>
              <a:t>Esto te puede costar sangre, sudor y lagrimas</a:t>
            </a:r>
            <a:endParaRPr lang="es-E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lum bright="-33000" contrast="-33000"/>
          </a:blip>
          <a:srcRect/>
          <a:stretch>
            <a:fillRect/>
          </a:stretch>
        </p:blipFill>
        <p:spPr bwMode="auto">
          <a:xfrm>
            <a:off x="285720" y="214296"/>
            <a:ext cx="8643998" cy="4714876"/>
          </a:xfrm>
          <a:prstGeom prst="rect">
            <a:avLst/>
          </a:prstGeom>
          <a:noFill/>
          <a:ln w="9525">
            <a:noFill/>
            <a:miter lim="800000"/>
            <a:headEnd/>
            <a:tailEnd/>
          </a:ln>
          <a:effectLst/>
        </p:spPr>
      </p:pic>
      <p:sp>
        <p:nvSpPr>
          <p:cNvPr id="2" name="1 Título"/>
          <p:cNvSpPr>
            <a:spLocks noGrp="1"/>
          </p:cNvSpPr>
          <p:nvPr>
            <p:ph type="title"/>
          </p:nvPr>
        </p:nvSpPr>
        <p:spPr/>
        <p:txBody>
          <a:bodyPr>
            <a:normAutofit/>
          </a:bodyPr>
          <a:lstStyle/>
          <a:p>
            <a:r>
              <a:rPr lang="es-MX" dirty="0" smtClean="0"/>
              <a:t>En un producción hay que</a:t>
            </a:r>
            <a:endParaRPr lang="es-ES" dirty="0"/>
          </a:p>
        </p:txBody>
      </p:sp>
      <p:sp>
        <p:nvSpPr>
          <p:cNvPr id="3" name="2 Marcador de contenido"/>
          <p:cNvSpPr>
            <a:spLocks noGrp="1"/>
          </p:cNvSpPr>
          <p:nvPr>
            <p:ph idx="1"/>
          </p:nvPr>
        </p:nvSpPr>
        <p:spPr/>
        <p:txBody>
          <a:bodyPr/>
          <a:lstStyle/>
          <a:p>
            <a:r>
              <a:rPr lang="es-MX" dirty="0" smtClean="0"/>
              <a:t>1.- Presentar el problema</a:t>
            </a:r>
          </a:p>
          <a:p>
            <a:r>
              <a:rPr lang="es-MX" dirty="0" smtClean="0"/>
              <a:t>2.- Entrar en el Debate y </a:t>
            </a:r>
          </a:p>
          <a:p>
            <a:r>
              <a:rPr lang="es-MX" dirty="0" smtClean="0"/>
              <a:t>3.- Dar una conclusión</a:t>
            </a:r>
            <a:endParaRPr lang="es-E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lum bright="-33000" contrast="-33000"/>
          </a:blip>
          <a:srcRect/>
          <a:stretch>
            <a:fillRect/>
          </a:stretch>
        </p:blipFill>
        <p:spPr bwMode="auto">
          <a:xfrm>
            <a:off x="285720" y="214296"/>
            <a:ext cx="8643998" cy="4714876"/>
          </a:xfrm>
          <a:prstGeom prst="rect">
            <a:avLst/>
          </a:prstGeom>
          <a:noFill/>
          <a:ln w="9525">
            <a:noFill/>
            <a:miter lim="800000"/>
            <a:headEnd/>
            <a:tailEnd/>
          </a:ln>
          <a:effectLst/>
        </p:spPr>
      </p:pic>
      <p:sp>
        <p:nvSpPr>
          <p:cNvPr id="2" name="1 Título"/>
          <p:cNvSpPr>
            <a:spLocks noGrp="1"/>
          </p:cNvSpPr>
          <p:nvPr>
            <p:ph type="title"/>
          </p:nvPr>
        </p:nvSpPr>
        <p:spPr/>
        <p:txBody>
          <a:bodyPr>
            <a:normAutofit fontScale="90000"/>
          </a:bodyPr>
          <a:lstStyle/>
          <a:p>
            <a:r>
              <a:rPr lang="es-MX" dirty="0" smtClean="0"/>
              <a:t>Es un recurso basado en ele análisis de textos</a:t>
            </a:r>
            <a:endParaRPr lang="es-ES" dirty="0"/>
          </a:p>
        </p:txBody>
      </p:sp>
      <p:pic>
        <p:nvPicPr>
          <p:cNvPr id="5121" name="Picture 1"/>
          <p:cNvPicPr>
            <a:picLocks noChangeAspect="1" noChangeArrowheads="1"/>
          </p:cNvPicPr>
          <p:nvPr/>
        </p:nvPicPr>
        <p:blipFill>
          <a:blip r:embed="rId3"/>
          <a:srcRect/>
          <a:stretch>
            <a:fillRect/>
          </a:stretch>
        </p:blipFill>
        <p:spPr bwMode="auto">
          <a:xfrm>
            <a:off x="642910" y="1285866"/>
            <a:ext cx="7877175" cy="3352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lum bright="-33000" contrast="-33000"/>
          </a:blip>
          <a:srcRect/>
          <a:stretch>
            <a:fillRect/>
          </a:stretch>
        </p:blipFill>
        <p:spPr bwMode="auto">
          <a:xfrm>
            <a:off x="285720" y="214296"/>
            <a:ext cx="8643998" cy="4714876"/>
          </a:xfrm>
          <a:prstGeom prst="rect">
            <a:avLst/>
          </a:prstGeom>
          <a:noFill/>
          <a:ln w="9525">
            <a:noFill/>
            <a:miter lim="800000"/>
            <a:headEnd/>
            <a:tailEnd/>
          </a:ln>
          <a:effectLst/>
        </p:spPr>
      </p:pic>
      <p:sp>
        <p:nvSpPr>
          <p:cNvPr id="2" name="1 Título"/>
          <p:cNvSpPr>
            <a:spLocks noGrp="1"/>
          </p:cNvSpPr>
          <p:nvPr>
            <p:ph type="title"/>
          </p:nvPr>
        </p:nvSpPr>
        <p:spPr/>
        <p:txBody>
          <a:bodyPr/>
          <a:lstStyle/>
          <a:p>
            <a:r>
              <a:rPr lang="es-MX" dirty="0" smtClean="0"/>
              <a:t>Tiene 3 elementos son:</a:t>
            </a:r>
            <a:endParaRPr lang="es-ES" dirty="0"/>
          </a:p>
        </p:txBody>
      </p:sp>
      <p:sp>
        <p:nvSpPr>
          <p:cNvPr id="3" name="2 Marcador de contenido"/>
          <p:cNvSpPr>
            <a:spLocks noGrp="1"/>
          </p:cNvSpPr>
          <p:nvPr>
            <p:ph idx="1"/>
          </p:nvPr>
        </p:nvSpPr>
        <p:spPr/>
        <p:txBody>
          <a:bodyPr/>
          <a:lstStyle/>
          <a:p>
            <a:r>
              <a:rPr lang="es-MX" dirty="0" smtClean="0"/>
              <a:t>Es breve</a:t>
            </a:r>
          </a:p>
          <a:p>
            <a:r>
              <a:rPr lang="es-MX" dirty="0" smtClean="0"/>
              <a:t>Aporta ritmo</a:t>
            </a:r>
          </a:p>
          <a:p>
            <a:r>
              <a:rPr lang="es-MX" dirty="0" smtClean="0"/>
              <a:t>Fácil de recodar</a:t>
            </a:r>
            <a:endParaRPr lang="es-E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a:p>
        </p:txBody>
      </p:sp>
      <p:pic>
        <p:nvPicPr>
          <p:cNvPr id="3074" name="Picture 2" descr="Camiseta Iñigo Montoya (La Princesa Prometida) - nº 179173 - Camisetas  latostadora | Iñigo montoya, Princesa prometida, Princesas"/>
          <p:cNvPicPr>
            <a:picLocks noChangeAspect="1" noChangeArrowheads="1"/>
          </p:cNvPicPr>
          <p:nvPr/>
        </p:nvPicPr>
        <p:blipFill>
          <a:blip r:embed="rId2"/>
          <a:srcRect/>
          <a:stretch>
            <a:fillRect/>
          </a:stretch>
        </p:blipFill>
        <p:spPr bwMode="auto">
          <a:xfrm>
            <a:off x="2071670" y="285734"/>
            <a:ext cx="4762500" cy="4524375"/>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25606" name="Picture 6" descr="Julio César: Vine, vi, vencí..."/>
          <p:cNvPicPr>
            <a:picLocks noGrp="1" noChangeAspect="1" noChangeArrowheads="1"/>
          </p:cNvPicPr>
          <p:nvPr>
            <p:ph idx="1"/>
          </p:nvPr>
        </p:nvPicPr>
        <p:blipFill>
          <a:blip r:embed="rId2"/>
          <a:srcRect/>
          <a:stretch>
            <a:fillRect/>
          </a:stretch>
        </p:blipFill>
        <p:spPr bwMode="auto">
          <a:xfrm>
            <a:off x="500035" y="428610"/>
            <a:ext cx="8255052" cy="4165615"/>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Los tres cerditos</a:t>
            </a:r>
            <a:endParaRPr lang="es-ES" dirty="0"/>
          </a:p>
        </p:txBody>
      </p:sp>
      <p:pic>
        <p:nvPicPr>
          <p:cNvPr id="26626" name="Picture 2" descr="El cuento de los tres cerditos es un cuento : Blog de Fundación Arquia |  Blog de arquitectura y arquitectos"/>
          <p:cNvPicPr>
            <a:picLocks noGrp="1" noChangeAspect="1" noChangeArrowheads="1"/>
          </p:cNvPicPr>
          <p:nvPr>
            <p:ph idx="1"/>
          </p:nvPr>
        </p:nvPicPr>
        <p:blipFill>
          <a:blip r:embed="rId2"/>
          <a:srcRect/>
          <a:stretch>
            <a:fillRect/>
          </a:stretch>
        </p:blipFill>
        <p:spPr bwMode="auto">
          <a:xfrm>
            <a:off x="857224" y="1214428"/>
            <a:ext cx="7562909" cy="3643338"/>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Hay tres tipos de mentiras</a:t>
            </a:r>
            <a:endParaRPr lang="es-ES" dirty="0"/>
          </a:p>
        </p:txBody>
      </p:sp>
      <p:pic>
        <p:nvPicPr>
          <p:cNvPr id="28674" name="Picture 2" descr="Hay tres clases de mentiras: la mentira, la maldita mentira y las  estadísticas» —Mark Twain – El blog de Moinelo"/>
          <p:cNvPicPr>
            <a:picLocks noGrp="1" noChangeAspect="1" noChangeArrowheads="1"/>
          </p:cNvPicPr>
          <p:nvPr>
            <p:ph idx="1"/>
          </p:nvPr>
        </p:nvPicPr>
        <p:blipFill>
          <a:blip r:embed="rId2"/>
          <a:srcRect/>
          <a:stretch>
            <a:fillRect/>
          </a:stretch>
        </p:blipFill>
        <p:spPr bwMode="auto">
          <a:xfrm>
            <a:off x="1285852" y="1187640"/>
            <a:ext cx="6777813" cy="3706616"/>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lum bright="-33000" contrast="-33000"/>
          </a:blip>
          <a:srcRect/>
          <a:stretch>
            <a:fillRect/>
          </a:stretch>
        </p:blipFill>
        <p:spPr bwMode="auto">
          <a:xfrm>
            <a:off x="285720" y="214296"/>
            <a:ext cx="8643998" cy="4714876"/>
          </a:xfrm>
          <a:prstGeom prst="rect">
            <a:avLst/>
          </a:prstGeom>
          <a:noFill/>
          <a:ln w="9525">
            <a:noFill/>
            <a:miter lim="800000"/>
            <a:headEnd/>
            <a:tailEnd/>
          </a:ln>
          <a:effectLst/>
        </p:spPr>
      </p:pic>
      <p:sp>
        <p:nvSpPr>
          <p:cNvPr id="2" name="1 Título"/>
          <p:cNvSpPr>
            <a:spLocks noGrp="1"/>
          </p:cNvSpPr>
          <p:nvPr>
            <p:ph type="title"/>
          </p:nvPr>
        </p:nvSpPr>
        <p:spPr/>
        <p:txBody>
          <a:bodyPr/>
          <a:lstStyle/>
          <a:p>
            <a:r>
              <a:rPr lang="es-MX" dirty="0" smtClean="0"/>
              <a:t>Tres principios fundamentales</a:t>
            </a:r>
            <a:endParaRPr lang="es-ES" dirty="0"/>
          </a:p>
        </p:txBody>
      </p:sp>
      <p:sp>
        <p:nvSpPr>
          <p:cNvPr id="3" name="2 Marcador de contenido"/>
          <p:cNvSpPr>
            <a:spLocks noGrp="1"/>
          </p:cNvSpPr>
          <p:nvPr>
            <p:ph idx="1"/>
          </p:nvPr>
        </p:nvSpPr>
        <p:spPr>
          <a:xfrm>
            <a:off x="457200" y="1571617"/>
            <a:ext cx="8229600" cy="3023005"/>
          </a:xfrm>
        </p:spPr>
        <p:txBody>
          <a:bodyPr/>
          <a:lstStyle/>
          <a:p>
            <a:pPr algn="r"/>
            <a:r>
              <a:rPr lang="es-MX" dirty="0" smtClean="0"/>
              <a:t>“Para tener éxito en la vida: </a:t>
            </a:r>
          </a:p>
          <a:p>
            <a:pPr algn="r"/>
            <a:r>
              <a:rPr lang="es-MX" dirty="0" smtClean="0"/>
              <a:t>trabajo duro, </a:t>
            </a:r>
          </a:p>
          <a:p>
            <a:pPr algn="r"/>
            <a:r>
              <a:rPr lang="es-MX" dirty="0" smtClean="0"/>
              <a:t>determinación </a:t>
            </a:r>
          </a:p>
          <a:p>
            <a:pPr algn="r"/>
            <a:r>
              <a:rPr lang="es-MX" dirty="0" smtClean="0"/>
              <a:t>y perseverancia."</a:t>
            </a:r>
            <a:endParaRPr lang="es-E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Las tres ideas</a:t>
            </a:r>
            <a:endParaRPr lang="es-ES" dirty="0"/>
          </a:p>
        </p:txBody>
      </p:sp>
      <p:sp>
        <p:nvSpPr>
          <p:cNvPr id="3" name="2 Marcador de contenido"/>
          <p:cNvSpPr>
            <a:spLocks noGrp="1"/>
          </p:cNvSpPr>
          <p:nvPr>
            <p:ph idx="1"/>
          </p:nvPr>
        </p:nvSpPr>
        <p:spPr>
          <a:xfrm>
            <a:off x="457200" y="1200151"/>
            <a:ext cx="8229600" cy="728657"/>
          </a:xfrm>
        </p:spPr>
        <p:txBody>
          <a:bodyPr/>
          <a:lstStyle/>
          <a:p>
            <a:r>
              <a:rPr lang="es-MX" dirty="0" smtClean="0"/>
              <a:t>1.- Crear grupos de 3 personajes</a:t>
            </a:r>
            <a:endParaRPr lang="es-ES" dirty="0"/>
          </a:p>
        </p:txBody>
      </p:sp>
      <p:pic>
        <p:nvPicPr>
          <p:cNvPr id="33794" name="Picture 2" descr="LOS 100 PERSONAJES DE DIBUJOS ANIMADOS MÁS FAMOSOS DE TODOS LOS TIEMPOS -  PURO TIP - Artículos y publicaciones - Masters y Cursos"/>
          <p:cNvPicPr>
            <a:picLocks noChangeAspect="1" noChangeArrowheads="1"/>
          </p:cNvPicPr>
          <p:nvPr/>
        </p:nvPicPr>
        <p:blipFill>
          <a:blip r:embed="rId2"/>
          <a:srcRect/>
          <a:stretch>
            <a:fillRect/>
          </a:stretch>
        </p:blipFill>
        <p:spPr bwMode="auto">
          <a:xfrm>
            <a:off x="2714612" y="1928808"/>
            <a:ext cx="3810000" cy="2857500"/>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lstStyle/>
          <a:p>
            <a:r>
              <a:rPr lang="es-MX" dirty="0" smtClean="0"/>
              <a:t>Harry, </a:t>
            </a:r>
            <a:r>
              <a:rPr lang="es-MX" dirty="0" err="1" smtClean="0"/>
              <a:t>Row</a:t>
            </a:r>
            <a:r>
              <a:rPr lang="es-MX" dirty="0" smtClean="0"/>
              <a:t>, </a:t>
            </a:r>
            <a:r>
              <a:rPr lang="es-MX" dirty="0" err="1" smtClean="0"/>
              <a:t>Hermione</a:t>
            </a:r>
            <a:endParaRPr lang="es-MX" dirty="0" smtClean="0"/>
          </a:p>
        </p:txBody>
      </p:sp>
      <p:pic>
        <p:nvPicPr>
          <p:cNvPr id="29698" name="Picture 2" descr="▷▷ ¡Harry Potter, están Harry, Ron y Hermione en el tráiler oficial de la  reunión! 2022"/>
          <p:cNvPicPr>
            <a:picLocks noChangeAspect="1" noChangeArrowheads="1"/>
          </p:cNvPicPr>
          <p:nvPr/>
        </p:nvPicPr>
        <p:blipFill>
          <a:blip r:embed="rId2"/>
          <a:srcRect/>
          <a:stretch>
            <a:fillRect/>
          </a:stretch>
        </p:blipFill>
        <p:spPr bwMode="auto">
          <a:xfrm>
            <a:off x="714348" y="843824"/>
            <a:ext cx="7643866" cy="4299676"/>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lstStyle/>
          <a:p>
            <a:r>
              <a:rPr lang="es-MX" dirty="0" err="1" smtClean="0"/>
              <a:t>Luke</a:t>
            </a:r>
            <a:r>
              <a:rPr lang="es-MX" dirty="0" smtClean="0"/>
              <a:t>, </a:t>
            </a:r>
            <a:r>
              <a:rPr lang="es-MX" dirty="0" err="1" smtClean="0"/>
              <a:t>Leia</a:t>
            </a:r>
            <a:r>
              <a:rPr lang="es-MX" dirty="0" smtClean="0"/>
              <a:t> y Han</a:t>
            </a:r>
          </a:p>
        </p:txBody>
      </p:sp>
      <p:pic>
        <p:nvPicPr>
          <p:cNvPr id="31746" name="Picture 2" descr="The Star Wars screen tests: Meeting Han, Leia and Luke - BBC Culture"/>
          <p:cNvPicPr>
            <a:picLocks noChangeAspect="1" noChangeArrowheads="1"/>
          </p:cNvPicPr>
          <p:nvPr/>
        </p:nvPicPr>
        <p:blipFill>
          <a:blip r:embed="rId2"/>
          <a:srcRect/>
          <a:stretch>
            <a:fillRect/>
          </a:stretch>
        </p:blipFill>
        <p:spPr bwMode="auto">
          <a:xfrm>
            <a:off x="785787" y="781337"/>
            <a:ext cx="7754956" cy="4362164"/>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lstStyle/>
          <a:p>
            <a:r>
              <a:rPr lang="es-MX" dirty="0" smtClean="0"/>
              <a:t>Neo, Trinity Morfeo</a:t>
            </a:r>
            <a:endParaRPr lang="es-ES" dirty="0"/>
          </a:p>
        </p:txBody>
      </p:sp>
      <p:pic>
        <p:nvPicPr>
          <p:cNvPr id="32770" name="Picture 2" descr="Por qué Laurence Fishburne (Morfeo) no está en 'Matrix 4' y Carrie-Anne  Moss (Trinity) sí? - Tikitakas"/>
          <p:cNvPicPr>
            <a:picLocks noChangeAspect="1" noChangeArrowheads="1"/>
          </p:cNvPicPr>
          <p:nvPr/>
        </p:nvPicPr>
        <p:blipFill>
          <a:blip r:embed="rId2"/>
          <a:srcRect/>
          <a:stretch>
            <a:fillRect/>
          </a:stretch>
        </p:blipFill>
        <p:spPr bwMode="auto">
          <a:xfrm>
            <a:off x="714348" y="785800"/>
            <a:ext cx="7766194" cy="4357700"/>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58204" cy="857250"/>
          </a:xfrm>
        </p:spPr>
        <p:txBody>
          <a:bodyPr>
            <a:normAutofit/>
          </a:bodyPr>
          <a:lstStyle/>
          <a:p>
            <a:r>
              <a:rPr lang="es-MX" dirty="0" smtClean="0"/>
              <a:t>Formateando las Secuencias</a:t>
            </a:r>
            <a:endParaRPr lang="es-ES" dirty="0"/>
          </a:p>
        </p:txBody>
      </p:sp>
      <p:pic>
        <p:nvPicPr>
          <p:cNvPr id="4098" name="Picture 2" descr="BUBBLE A LA SINOPSIS"/>
          <p:cNvPicPr>
            <a:picLocks noGrp="1" noChangeAspect="1" noChangeArrowheads="1"/>
          </p:cNvPicPr>
          <p:nvPr>
            <p:ph idx="1"/>
          </p:nvPr>
        </p:nvPicPr>
        <p:blipFill>
          <a:blip r:embed="rId2"/>
          <a:srcRect/>
          <a:stretch>
            <a:fillRect/>
          </a:stretch>
        </p:blipFill>
        <p:spPr bwMode="auto">
          <a:xfrm>
            <a:off x="214282" y="785800"/>
            <a:ext cx="8853304" cy="3643338"/>
          </a:xfrm>
          <a:prstGeom prst="rect">
            <a:avLst/>
          </a:prstGeom>
          <a:noFill/>
          <a:ln w="9525">
            <a:noFill/>
            <a:miter lim="800000"/>
            <a:headEnd/>
            <a:tailEnd/>
          </a:ln>
        </p:spPr>
      </p:pic>
      <p:pic>
        <p:nvPicPr>
          <p:cNvPr id="29697" name="Picture 1"/>
          <p:cNvPicPr>
            <a:picLocks noChangeAspect="1" noChangeArrowheads="1"/>
          </p:cNvPicPr>
          <p:nvPr/>
        </p:nvPicPr>
        <p:blipFill>
          <a:blip r:embed="rId3" cstate="print"/>
          <a:srcRect/>
          <a:stretch>
            <a:fillRect/>
          </a:stretch>
        </p:blipFill>
        <p:spPr bwMode="auto">
          <a:xfrm>
            <a:off x="142844" y="4357700"/>
            <a:ext cx="857224" cy="517723"/>
          </a:xfrm>
          <a:prstGeom prst="rect">
            <a:avLst/>
          </a:prstGeom>
          <a:noFill/>
          <a:ln w="9525">
            <a:noFill/>
            <a:miter lim="800000"/>
            <a:headEnd/>
            <a:tailEnd/>
          </a:ln>
          <a:effectLst/>
        </p:spPr>
      </p:pic>
      <p:pic>
        <p:nvPicPr>
          <p:cNvPr id="29698" name="Picture 2"/>
          <p:cNvPicPr>
            <a:picLocks noChangeAspect="1" noChangeArrowheads="1"/>
          </p:cNvPicPr>
          <p:nvPr/>
        </p:nvPicPr>
        <p:blipFill>
          <a:blip r:embed="rId4"/>
          <a:srcRect/>
          <a:stretch>
            <a:fillRect/>
          </a:stretch>
        </p:blipFill>
        <p:spPr bwMode="auto">
          <a:xfrm>
            <a:off x="1214414" y="4286262"/>
            <a:ext cx="1322866" cy="674686"/>
          </a:xfrm>
          <a:prstGeom prst="rect">
            <a:avLst/>
          </a:prstGeom>
          <a:noFill/>
          <a:ln w="9525">
            <a:noFill/>
            <a:miter lim="800000"/>
            <a:headEnd/>
            <a:tailEnd/>
          </a:ln>
          <a:effectLst/>
        </p:spPr>
      </p:pic>
      <p:pic>
        <p:nvPicPr>
          <p:cNvPr id="29699" name="Picture 3"/>
          <p:cNvPicPr>
            <a:picLocks noChangeAspect="1" noChangeArrowheads="1"/>
          </p:cNvPicPr>
          <p:nvPr/>
        </p:nvPicPr>
        <p:blipFill>
          <a:blip r:embed="rId5"/>
          <a:srcRect/>
          <a:stretch>
            <a:fillRect/>
          </a:stretch>
        </p:blipFill>
        <p:spPr bwMode="auto">
          <a:xfrm>
            <a:off x="5786446" y="4214824"/>
            <a:ext cx="2982913" cy="752475"/>
          </a:xfrm>
          <a:prstGeom prst="rect">
            <a:avLst/>
          </a:prstGeom>
          <a:noFill/>
          <a:ln w="9525">
            <a:noFill/>
            <a:miter lim="800000"/>
            <a:headEnd/>
            <a:tailEnd/>
          </a:ln>
          <a:effectLst/>
        </p:spPr>
      </p:pic>
      <p:pic>
        <p:nvPicPr>
          <p:cNvPr id="29700" name="Picture 4"/>
          <p:cNvPicPr>
            <a:picLocks noChangeAspect="1" noChangeArrowheads="1"/>
          </p:cNvPicPr>
          <p:nvPr/>
        </p:nvPicPr>
        <p:blipFill>
          <a:blip r:embed="rId6" cstate="print"/>
          <a:srcRect/>
          <a:stretch>
            <a:fillRect/>
          </a:stretch>
        </p:blipFill>
        <p:spPr bwMode="auto">
          <a:xfrm>
            <a:off x="2928926" y="4214824"/>
            <a:ext cx="2000264" cy="7607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22531" name="Picture 3"/>
          <p:cNvPicPr>
            <a:picLocks noChangeAspect="1" noChangeArrowheads="1"/>
          </p:cNvPicPr>
          <p:nvPr/>
        </p:nvPicPr>
        <p:blipFill>
          <a:blip r:embed="rId2"/>
          <a:srcRect/>
          <a:stretch>
            <a:fillRect/>
          </a:stretch>
        </p:blipFill>
        <p:spPr bwMode="auto">
          <a:xfrm>
            <a:off x="0" y="0"/>
            <a:ext cx="9163050" cy="5162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Ejemplo con Horizonte Siniestro</a:t>
            </a:r>
            <a:endParaRPr lang="es-ES" dirty="0"/>
          </a:p>
        </p:txBody>
      </p:sp>
      <p:sp>
        <p:nvSpPr>
          <p:cNvPr id="3" name="2 Marcador de contenido"/>
          <p:cNvSpPr>
            <a:spLocks noGrp="1"/>
          </p:cNvSpPr>
          <p:nvPr>
            <p:ph idx="1"/>
          </p:nvPr>
        </p:nvSpPr>
        <p:spPr/>
        <p:txBody>
          <a:bodyPr/>
          <a:lstStyle/>
          <a:p>
            <a:pPr algn="just">
              <a:buNone/>
            </a:pPr>
            <a:r>
              <a:rPr lang="es-MX" sz="3600" b="1" dirty="0" smtClean="0"/>
              <a:t>Storyline</a:t>
            </a:r>
            <a:r>
              <a:rPr lang="es-MX" dirty="0" smtClean="0"/>
              <a:t/>
            </a:r>
            <a:br>
              <a:rPr lang="es-MX" dirty="0" smtClean="0"/>
            </a:br>
            <a:r>
              <a:rPr lang="es-MX" dirty="0" smtClean="0"/>
              <a:t>Una </a:t>
            </a:r>
            <a:r>
              <a:rPr lang="es-MX" b="1" dirty="0" smtClean="0">
                <a:solidFill>
                  <a:srgbClr val="00B050"/>
                </a:solidFill>
              </a:rPr>
              <a:t>joven</a:t>
            </a:r>
            <a:r>
              <a:rPr lang="es-MX" dirty="0" smtClean="0"/>
              <a:t> que tiene una </a:t>
            </a:r>
            <a:r>
              <a:rPr lang="es-MX" b="1" dirty="0" smtClean="0">
                <a:solidFill>
                  <a:srgbClr val="FF0000"/>
                </a:solidFill>
              </a:rPr>
              <a:t>serie de pesadillas</a:t>
            </a:r>
            <a:r>
              <a:rPr lang="es-MX" dirty="0" smtClean="0"/>
              <a:t> en donde ve un </a:t>
            </a:r>
            <a:r>
              <a:rPr lang="es-MX" b="1" dirty="0" smtClean="0">
                <a:solidFill>
                  <a:srgbClr val="FFFF00"/>
                </a:solidFill>
              </a:rPr>
              <a:t>futuro distopico</a:t>
            </a:r>
            <a:r>
              <a:rPr lang="es-MX" dirty="0" smtClean="0"/>
              <a:t>, cuando despierta, siempre descubre que algo que soñó se vuelve realidad.</a:t>
            </a:r>
            <a:endParaRPr lang="es-E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1071552"/>
            <a:ext cx="8229600" cy="4071948"/>
          </a:xfrm>
        </p:spPr>
        <p:txBody>
          <a:bodyPr>
            <a:normAutofit fontScale="70000" lnSpcReduction="20000"/>
          </a:bodyPr>
          <a:lstStyle/>
          <a:p>
            <a:pPr algn="just">
              <a:buNone/>
            </a:pPr>
            <a:r>
              <a:rPr lang="es-MX" b="1" dirty="0" smtClean="0"/>
              <a:t>	</a:t>
            </a:r>
            <a:r>
              <a:rPr lang="es-MX" b="1" dirty="0" smtClean="0">
                <a:solidFill>
                  <a:srgbClr val="00B050"/>
                </a:solidFill>
              </a:rPr>
              <a:t>Elena</a:t>
            </a:r>
            <a:r>
              <a:rPr lang="es-MX" dirty="0" smtClean="0"/>
              <a:t>, una estudiante con habilidades de </a:t>
            </a:r>
            <a:r>
              <a:rPr lang="es-MX" b="1" dirty="0" smtClean="0"/>
              <a:t>comunicación temporal</a:t>
            </a:r>
            <a:r>
              <a:rPr lang="es-MX" dirty="0" smtClean="0"/>
              <a:t>, </a:t>
            </a:r>
            <a:r>
              <a:rPr lang="es-MX" dirty="0" smtClean="0">
                <a:solidFill>
                  <a:srgbClr val="FF0000"/>
                </a:solidFill>
              </a:rPr>
              <a:t>experimenta visiones proféticas de un futuro apocalíptico marcado por la guerra y la intervención alienígena. </a:t>
            </a:r>
            <a:r>
              <a:rPr lang="es-MX" dirty="0" smtClean="0"/>
              <a:t>Descubre que su </a:t>
            </a:r>
            <a:r>
              <a:rPr lang="es-MX" dirty="0" smtClean="0">
                <a:solidFill>
                  <a:srgbClr val="00B0F0"/>
                </a:solidFill>
              </a:rPr>
              <a:t>madre</a:t>
            </a:r>
            <a:r>
              <a:rPr lang="es-MX" dirty="0" smtClean="0"/>
              <a:t> la </a:t>
            </a:r>
            <a:r>
              <a:rPr lang="es-MX" b="1" dirty="0" smtClean="0"/>
              <a:t>modificó genéticamente</a:t>
            </a:r>
            <a:r>
              <a:rPr lang="es-MX" dirty="0" smtClean="0"/>
              <a:t> para enfrentar a </a:t>
            </a:r>
            <a:r>
              <a:rPr lang="es-MX" dirty="0" smtClean="0">
                <a:solidFill>
                  <a:srgbClr val="0070C0"/>
                </a:solidFill>
              </a:rPr>
              <a:t>seres </a:t>
            </a:r>
            <a:r>
              <a:rPr lang="es-MX" dirty="0" err="1" smtClean="0">
                <a:solidFill>
                  <a:srgbClr val="0070C0"/>
                </a:solidFill>
              </a:rPr>
              <a:t>reptilianos</a:t>
            </a:r>
            <a:r>
              <a:rPr lang="es-MX" dirty="0" smtClean="0">
                <a:solidFill>
                  <a:srgbClr val="0070C0"/>
                </a:solidFill>
              </a:rPr>
              <a:t> </a:t>
            </a:r>
            <a:r>
              <a:rPr lang="es-MX" dirty="0" smtClean="0"/>
              <a:t>que manipulan la violencia humana para erradicar nuestra especie. En sus </a:t>
            </a:r>
            <a:r>
              <a:rPr lang="es-MX" dirty="0" smtClean="0">
                <a:solidFill>
                  <a:srgbClr val="FFFF00"/>
                </a:solidFill>
              </a:rPr>
              <a:t>viajes temporales</a:t>
            </a:r>
            <a:r>
              <a:rPr lang="es-MX" dirty="0" smtClean="0"/>
              <a:t>, Elena comprende que el </a:t>
            </a:r>
            <a:r>
              <a:rPr lang="es-MX" b="1" dirty="0" smtClean="0"/>
              <a:t>destino del mundo</a:t>
            </a:r>
            <a:r>
              <a:rPr lang="es-MX" dirty="0" smtClean="0"/>
              <a:t> está ligado a sus decisiones presentes y a su capacidad de empatía. </a:t>
            </a:r>
            <a:r>
              <a:rPr lang="es-MX" dirty="0" smtClean="0">
                <a:solidFill>
                  <a:srgbClr val="FF0000"/>
                </a:solidFill>
              </a:rPr>
              <a:t>Tras confrontar el engaño de los invasores, ella logra despertar y </a:t>
            </a:r>
            <a:r>
              <a:rPr lang="es-MX" b="1" dirty="0" smtClean="0">
                <a:solidFill>
                  <a:srgbClr val="FF0000"/>
                </a:solidFill>
              </a:rPr>
              <a:t>detener un atentado escolar</a:t>
            </a:r>
            <a:r>
              <a:rPr lang="es-MX" dirty="0" smtClean="0">
                <a:solidFill>
                  <a:srgbClr val="FF0000"/>
                </a:solidFill>
              </a:rPr>
              <a:t> que habría iniciado el caos global</a:t>
            </a:r>
            <a:r>
              <a:rPr lang="es-MX" dirty="0" smtClean="0"/>
              <a:t>. Finalmente, Elena elige el amor y la conciencia, cambiando el futuro bajo la premisa de que </a:t>
            </a:r>
            <a:r>
              <a:rPr lang="es-MX" dirty="0" smtClean="0">
                <a:solidFill>
                  <a:srgbClr val="FF0000"/>
                </a:solidFill>
              </a:rPr>
              <a:t>la salvación de la humanidad </a:t>
            </a:r>
            <a:r>
              <a:rPr lang="es-MX" b="1" dirty="0" smtClean="0">
                <a:solidFill>
                  <a:srgbClr val="FF0000"/>
                </a:solidFill>
              </a:rPr>
              <a:t>depende de cada individuo</a:t>
            </a:r>
            <a:endParaRPr lang="es-ES" dirty="0">
              <a:solidFill>
                <a:srgbClr val="FF0000"/>
              </a:solidFill>
            </a:endParaRPr>
          </a:p>
        </p:txBody>
      </p:sp>
      <p:sp>
        <p:nvSpPr>
          <p:cNvPr id="4" name="3 Rectángulo"/>
          <p:cNvSpPr/>
          <p:nvPr/>
        </p:nvSpPr>
        <p:spPr>
          <a:xfrm>
            <a:off x="3500430" y="0"/>
            <a:ext cx="2108269" cy="646331"/>
          </a:xfrm>
          <a:prstGeom prst="rect">
            <a:avLst/>
          </a:prstGeom>
        </p:spPr>
        <p:txBody>
          <a:bodyPr wrap="none">
            <a:spAutoFit/>
          </a:bodyPr>
          <a:lstStyle/>
          <a:p>
            <a:r>
              <a:rPr lang="es-MX" sz="3600" b="1" dirty="0" smtClean="0">
                <a:solidFill>
                  <a:srgbClr val="FFFFFF"/>
                </a:solidFill>
              </a:rPr>
              <a:t>Sinopsis</a:t>
            </a:r>
            <a:endParaRPr lang="es-E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3771901"/>
            <a:ext cx="8229600" cy="1371599"/>
          </a:xfrm>
        </p:spPr>
        <p:txBody>
          <a:bodyPr/>
          <a:lstStyle/>
          <a:p>
            <a:pPr algn="just"/>
            <a:r>
              <a:rPr lang="es-MX" dirty="0" smtClean="0"/>
              <a:t>Es importante reforzar el mensaje principal que queremos proyectar</a:t>
            </a:r>
            <a:endParaRPr lang="es-ES" dirty="0"/>
          </a:p>
        </p:txBody>
      </p:sp>
      <p:pic>
        <p:nvPicPr>
          <p:cNvPr id="24578" name="Picture 2" descr="184,772 Confusión Imágenes y Fotos - 123RF"/>
          <p:cNvPicPr>
            <a:picLocks noChangeAspect="1" noChangeArrowheads="1"/>
          </p:cNvPicPr>
          <p:nvPr/>
        </p:nvPicPr>
        <p:blipFill>
          <a:blip r:embed="rId2"/>
          <a:srcRect/>
          <a:stretch>
            <a:fillRect/>
          </a:stretch>
        </p:blipFill>
        <p:spPr bwMode="auto">
          <a:xfrm>
            <a:off x="4000496" y="0"/>
            <a:ext cx="5143504" cy="3577594"/>
          </a:xfrm>
          <a:prstGeom prst="rect">
            <a:avLst/>
          </a:prstGeom>
          <a:noFill/>
        </p:spPr>
      </p:pic>
      <p:sp>
        <p:nvSpPr>
          <p:cNvPr id="5" name="1 Título"/>
          <p:cNvSpPr txBox="1">
            <a:spLocks/>
          </p:cNvSpPr>
          <p:nvPr/>
        </p:nvSpPr>
        <p:spPr>
          <a:xfrm>
            <a:off x="357158" y="285734"/>
            <a:ext cx="8229600" cy="1643074"/>
          </a:xfrm>
          <a:prstGeom prst="rect">
            <a:avLst/>
          </a:prstGeom>
        </p:spPr>
        <p:txBody>
          <a:bodyPr vert="horz" lIns="91440" tIns="45720" rIns="91440" bIns="45720" rtlCol="0" anchor="ctr">
            <a:normAutofit fontScale="9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s-MX" sz="4400" b="0" i="0" u="none" strike="noStrike" kern="1200" cap="none" spc="0" normalizeH="0" baseline="0" noProof="0" dirty="0" smtClean="0">
                <a:ln>
                  <a:noFill/>
                </a:ln>
                <a:solidFill>
                  <a:schemeClr val="tx1"/>
                </a:solidFill>
                <a:effectLst/>
                <a:uLnTx/>
                <a:uFillTx/>
                <a:latin typeface="+mj-lt"/>
                <a:ea typeface="+mj-ea"/>
                <a:cs typeface="+mj-cs"/>
              </a:rPr>
              <a:t>Veamos la</a:t>
            </a:r>
          </a:p>
          <a:p>
            <a:pPr marL="0" marR="0" lvl="0" indent="0" defTabSz="914400" rtl="0" eaLnBrk="1" fontAlgn="auto" latinLnBrk="0" hangingPunct="1">
              <a:lnSpc>
                <a:spcPct val="100000"/>
              </a:lnSpc>
              <a:spcBef>
                <a:spcPct val="0"/>
              </a:spcBef>
              <a:spcAft>
                <a:spcPts val="0"/>
              </a:spcAft>
              <a:buClrTx/>
              <a:buSzTx/>
              <a:buFontTx/>
              <a:buNone/>
              <a:tabLst/>
              <a:defRPr/>
            </a:pPr>
            <a:r>
              <a:rPr lang="es-MX" sz="4400" dirty="0" smtClean="0">
                <a:latin typeface="+mj-lt"/>
                <a:ea typeface="+mj-ea"/>
                <a:cs typeface="+mj-cs"/>
              </a:rPr>
              <a:t>Sinopsis</a:t>
            </a:r>
          </a:p>
          <a:p>
            <a:pPr marL="0" marR="0" lvl="0" indent="0" defTabSz="914400" rtl="0" eaLnBrk="1" fontAlgn="auto" latinLnBrk="0" hangingPunct="1">
              <a:lnSpc>
                <a:spcPct val="100000"/>
              </a:lnSpc>
              <a:spcBef>
                <a:spcPct val="0"/>
              </a:spcBef>
              <a:spcAft>
                <a:spcPts val="0"/>
              </a:spcAft>
              <a:buClrTx/>
              <a:buSzTx/>
              <a:buFontTx/>
              <a:buNone/>
              <a:tabLst/>
              <a:defRPr/>
            </a:pPr>
            <a:r>
              <a:rPr kumimoji="0" lang="es-MX" sz="4400" b="0" i="0" u="none" strike="noStrike" kern="1200" cap="none" spc="0" normalizeH="0" baseline="0" noProof="0" dirty="0" smtClean="0">
                <a:ln>
                  <a:noFill/>
                </a:ln>
                <a:solidFill>
                  <a:schemeClr val="tx1"/>
                </a:solidFill>
                <a:effectLst/>
                <a:uLnTx/>
                <a:uFillTx/>
                <a:latin typeface="+mj-lt"/>
                <a:ea typeface="+mj-ea"/>
                <a:cs typeface="+mj-cs"/>
              </a:rPr>
              <a:t>Gráfica</a:t>
            </a:r>
            <a:endParaRPr kumimoji="0" lang="es-E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8"/>
            <a:ext cx="4686304" cy="2437209"/>
          </a:xfrm>
        </p:spPr>
        <p:txBody>
          <a:bodyPr>
            <a:normAutofit/>
          </a:bodyPr>
          <a:lstStyle/>
          <a:p>
            <a:r>
              <a:rPr lang="es-MX" dirty="0" smtClean="0"/>
              <a:t>Veamos el poster </a:t>
            </a:r>
            <a:br>
              <a:rPr lang="es-MX" dirty="0" smtClean="0"/>
            </a:br>
            <a:r>
              <a:rPr lang="es-MX" dirty="0" smtClean="0"/>
              <a:t>¿Refleja lo que queremos hacer?</a:t>
            </a:r>
            <a:endParaRPr lang="es-ES" dirty="0"/>
          </a:p>
        </p:txBody>
      </p:sp>
      <p:pic>
        <p:nvPicPr>
          <p:cNvPr id="1026" name="Picture 2" descr="E:\Horizonte Siniestro\Poster Horizonte\poster final HS.png"/>
          <p:cNvPicPr>
            <a:picLocks noChangeAspect="1" noChangeArrowheads="1"/>
          </p:cNvPicPr>
          <p:nvPr/>
        </p:nvPicPr>
        <p:blipFill>
          <a:blip r:embed="rId2" cstate="print"/>
          <a:srcRect/>
          <a:stretch>
            <a:fillRect/>
          </a:stretch>
        </p:blipFill>
        <p:spPr bwMode="auto">
          <a:xfrm>
            <a:off x="5359815" y="0"/>
            <a:ext cx="3784185" cy="5191074"/>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2.- Describe la ficha de personajes</a:t>
            </a:r>
            <a:endParaRPr lang="es-ES" dirty="0"/>
          </a:p>
        </p:txBody>
      </p:sp>
      <p:pic>
        <p:nvPicPr>
          <p:cNvPr id="38914" name="Picture 2"/>
          <p:cNvPicPr>
            <a:picLocks noGrp="1" noChangeAspect="1" noChangeArrowheads="1"/>
          </p:cNvPicPr>
          <p:nvPr>
            <p:ph idx="1"/>
          </p:nvPr>
        </p:nvPicPr>
        <p:blipFill>
          <a:blip r:embed="rId2"/>
          <a:srcRect/>
          <a:stretch>
            <a:fillRect/>
          </a:stretch>
        </p:blipFill>
        <p:spPr bwMode="auto">
          <a:xfrm>
            <a:off x="3071802" y="1428742"/>
            <a:ext cx="3067855" cy="3394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lstStyle/>
          <a:p>
            <a:r>
              <a:rPr lang="es-MX" dirty="0" smtClean="0"/>
              <a:t>Debemos ir viendo a los actores</a:t>
            </a:r>
            <a:endParaRPr lang="es-ES" dirty="0"/>
          </a:p>
        </p:txBody>
      </p:sp>
      <p:pic>
        <p:nvPicPr>
          <p:cNvPr id="41987" name="Picture 3"/>
          <p:cNvPicPr>
            <a:picLocks noChangeAspect="1" noChangeArrowheads="1"/>
          </p:cNvPicPr>
          <p:nvPr/>
        </p:nvPicPr>
        <p:blipFill>
          <a:blip r:embed="rId2"/>
          <a:srcRect/>
          <a:stretch>
            <a:fillRect/>
          </a:stretch>
        </p:blipFill>
        <p:spPr bwMode="auto">
          <a:xfrm>
            <a:off x="0" y="1088396"/>
            <a:ext cx="5289832" cy="3412180"/>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a:srcRect/>
          <a:stretch>
            <a:fillRect/>
          </a:stretch>
        </p:blipFill>
        <p:spPr bwMode="auto">
          <a:xfrm>
            <a:off x="357158" y="1500180"/>
            <a:ext cx="2477594" cy="3319453"/>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a:srcRect/>
          <a:stretch>
            <a:fillRect/>
          </a:stretch>
        </p:blipFill>
        <p:spPr bwMode="auto">
          <a:xfrm>
            <a:off x="3000364" y="1775436"/>
            <a:ext cx="2428892" cy="3368064"/>
          </a:xfrm>
          <a:prstGeom prst="rect">
            <a:avLst/>
          </a:prstGeom>
          <a:noFill/>
          <a:ln w="9525">
            <a:noFill/>
            <a:miter lim="800000"/>
            <a:headEnd/>
            <a:tailEnd/>
          </a:ln>
          <a:effectLst/>
        </p:spPr>
      </p:pic>
      <p:pic>
        <p:nvPicPr>
          <p:cNvPr id="2052" name="Picture 4"/>
          <p:cNvPicPr>
            <a:picLocks noChangeAspect="1" noChangeArrowheads="1"/>
          </p:cNvPicPr>
          <p:nvPr/>
        </p:nvPicPr>
        <p:blipFill>
          <a:blip r:embed="rId5"/>
          <a:srcRect/>
          <a:stretch>
            <a:fillRect/>
          </a:stretch>
        </p:blipFill>
        <p:spPr bwMode="auto">
          <a:xfrm>
            <a:off x="5786446" y="1695448"/>
            <a:ext cx="2488285" cy="3448052"/>
          </a:xfrm>
          <a:prstGeom prst="rect">
            <a:avLst/>
          </a:prstGeom>
          <a:noFill/>
          <a:ln w="9525">
            <a:noFill/>
            <a:miter lim="800000"/>
            <a:headEnd/>
            <a:tailEnd/>
          </a:ln>
          <a:effectLst/>
        </p:spPr>
      </p:pic>
      <p:sp>
        <p:nvSpPr>
          <p:cNvPr id="9" name="8 CuadroTexto"/>
          <p:cNvSpPr txBox="1"/>
          <p:nvPr/>
        </p:nvSpPr>
        <p:spPr>
          <a:xfrm>
            <a:off x="6000760" y="1142990"/>
            <a:ext cx="1285884" cy="369332"/>
          </a:xfrm>
          <a:prstGeom prst="rect">
            <a:avLst/>
          </a:prstGeom>
          <a:noFill/>
        </p:spPr>
        <p:txBody>
          <a:bodyPr wrap="square" rtlCol="0">
            <a:spAutoFit/>
          </a:bodyPr>
          <a:lstStyle/>
          <a:p>
            <a:r>
              <a:rPr lang="es-MX" b="1" i="1" dirty="0" smtClean="0"/>
              <a:t>Carmen</a:t>
            </a:r>
            <a:endParaRPr lang="es-ES" b="1" i="1"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39938" name="Picture 2" descr="E:\Horizonte Siniestro\calle1.png"/>
          <p:cNvPicPr>
            <a:picLocks noChangeAspect="1" noChangeArrowheads="1"/>
          </p:cNvPicPr>
          <p:nvPr/>
        </p:nvPicPr>
        <p:blipFill>
          <a:blip r:embed="rId2"/>
          <a:srcRect/>
          <a:stretch>
            <a:fillRect/>
          </a:stretch>
        </p:blipFill>
        <p:spPr bwMode="auto">
          <a:xfrm>
            <a:off x="1" y="0"/>
            <a:ext cx="9144000" cy="5143500"/>
          </a:xfrm>
          <a:prstGeom prst="rect">
            <a:avLst/>
          </a:prstGeom>
          <a:noFill/>
        </p:spPr>
      </p:pic>
      <p:sp>
        <p:nvSpPr>
          <p:cNvPr id="5" name="4 Rectángulo"/>
          <p:cNvSpPr/>
          <p:nvPr/>
        </p:nvSpPr>
        <p:spPr>
          <a:xfrm>
            <a:off x="1142976" y="0"/>
            <a:ext cx="7007046" cy="646331"/>
          </a:xfrm>
          <a:prstGeom prst="rect">
            <a:avLst/>
          </a:prstGeom>
          <a:solidFill>
            <a:schemeClr val="accent5">
              <a:lumMod val="20000"/>
              <a:lumOff val="80000"/>
            </a:schemeClr>
          </a:solid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s-ES" sz="3600" b="1" cap="none" spc="0" dirty="0" smtClean="0">
                <a:ln/>
                <a:solidFill>
                  <a:srgbClr val="002060"/>
                </a:solidFill>
                <a:effectLst/>
              </a:rPr>
              <a:t>Argumento Horizonte Siniestro</a:t>
            </a:r>
            <a:endParaRPr lang="es-ES" sz="3600" b="1" cap="none" spc="0" dirty="0">
              <a:ln/>
              <a:solidFill>
                <a:srgbClr val="002060"/>
              </a:solidFill>
              <a:effectLst/>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0"/>
            <a:ext cx="8229600" cy="857250"/>
          </a:xfrm>
        </p:spPr>
        <p:txBody>
          <a:bodyPr>
            <a:normAutofit/>
          </a:bodyPr>
          <a:lstStyle/>
          <a:p>
            <a:r>
              <a:rPr lang="es-MX" sz="3600" dirty="0" smtClean="0"/>
              <a:t>Partimos de la Curva del protagonista</a:t>
            </a:r>
            <a:endParaRPr lang="es-ES" sz="3600" dirty="0"/>
          </a:p>
        </p:txBody>
      </p:sp>
      <p:sp>
        <p:nvSpPr>
          <p:cNvPr id="3" name="2 Marcador de contenido"/>
          <p:cNvSpPr>
            <a:spLocks noGrp="1"/>
          </p:cNvSpPr>
          <p:nvPr>
            <p:ph idx="1"/>
          </p:nvPr>
        </p:nvSpPr>
        <p:spPr/>
        <p:txBody>
          <a:bodyPr/>
          <a:lstStyle/>
          <a:p>
            <a:endParaRPr lang="es-ES"/>
          </a:p>
        </p:txBody>
      </p:sp>
      <p:pic>
        <p:nvPicPr>
          <p:cNvPr id="21507" name="Picture 3"/>
          <p:cNvPicPr>
            <a:picLocks noChangeAspect="1" noChangeArrowheads="1"/>
          </p:cNvPicPr>
          <p:nvPr/>
        </p:nvPicPr>
        <p:blipFill>
          <a:blip r:embed="rId2"/>
          <a:srcRect/>
          <a:stretch>
            <a:fillRect/>
          </a:stretch>
        </p:blipFill>
        <p:spPr bwMode="auto">
          <a:xfrm>
            <a:off x="1" y="912204"/>
            <a:ext cx="9144000" cy="42312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0"/>
            <a:ext cx="8229600" cy="857250"/>
          </a:xfrm>
        </p:spPr>
        <p:txBody>
          <a:bodyPr>
            <a:normAutofit/>
          </a:bodyPr>
          <a:lstStyle/>
          <a:p>
            <a:r>
              <a:rPr lang="es-MX" sz="3600" dirty="0" smtClean="0"/>
              <a:t>Secuencias y Escenas</a:t>
            </a:r>
            <a:endParaRPr lang="es-ES" sz="3600" dirty="0"/>
          </a:p>
        </p:txBody>
      </p:sp>
      <p:pic>
        <p:nvPicPr>
          <p:cNvPr id="5122" name="Picture 2"/>
          <p:cNvPicPr>
            <a:picLocks noGrp="1" noChangeAspect="1" noChangeArrowheads="1"/>
          </p:cNvPicPr>
          <p:nvPr>
            <p:ph idx="1"/>
          </p:nvPr>
        </p:nvPicPr>
        <p:blipFill>
          <a:blip r:embed="rId2"/>
          <a:srcRect/>
          <a:stretch>
            <a:fillRect/>
          </a:stretch>
        </p:blipFill>
        <p:spPr bwMode="auto">
          <a:xfrm>
            <a:off x="285720" y="2357436"/>
            <a:ext cx="8572560" cy="2571768"/>
          </a:xfrm>
          <a:prstGeom prst="rect">
            <a:avLst/>
          </a:prstGeom>
          <a:noFill/>
          <a:ln w="9525">
            <a:noFill/>
            <a:miter lim="800000"/>
            <a:headEnd/>
            <a:tailEnd/>
          </a:ln>
          <a:effectLst/>
        </p:spPr>
      </p:pic>
      <p:sp>
        <p:nvSpPr>
          <p:cNvPr id="4" name="3 CuadroTexto"/>
          <p:cNvSpPr txBox="1"/>
          <p:nvPr/>
        </p:nvSpPr>
        <p:spPr>
          <a:xfrm>
            <a:off x="500034" y="857238"/>
            <a:ext cx="8072494" cy="1569660"/>
          </a:xfrm>
          <a:prstGeom prst="rect">
            <a:avLst/>
          </a:prstGeom>
          <a:noFill/>
        </p:spPr>
        <p:txBody>
          <a:bodyPr wrap="square" rtlCol="0">
            <a:spAutoFit/>
          </a:bodyPr>
          <a:lstStyle/>
          <a:p>
            <a:pPr algn="just"/>
            <a:r>
              <a:rPr lang="es-MX" sz="2400" dirty="0" smtClean="0"/>
              <a:t>Mientras que en las secuencias tratamos acerca de los perfiles de los personajes, en las escenas nos concentramos en como presentarlo para dar determinadas emociones.</a:t>
            </a:r>
            <a:endParaRPr lang="es-ES" sz="24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1 Título"/>
          <p:cNvSpPr>
            <a:spLocks noGrp="1"/>
          </p:cNvSpPr>
          <p:nvPr>
            <p:ph type="ctrTitle"/>
          </p:nvPr>
        </p:nvSpPr>
        <p:spPr>
          <a:xfrm>
            <a:off x="357158" y="0"/>
            <a:ext cx="6205537" cy="803275"/>
          </a:xfrm>
        </p:spPr>
        <p:txBody>
          <a:bodyPr>
            <a:normAutofit/>
          </a:bodyPr>
          <a:lstStyle/>
          <a:p>
            <a:pPr algn="l" eaLnBrk="1" hangingPunct="1"/>
            <a:r>
              <a:rPr lang="es-PE" altLang="es-PE" sz="3200" b="1" dirty="0" smtClean="0">
                <a:cs typeface="Arial" charset="0"/>
              </a:rPr>
              <a:t>¿Qué es el Secuenciado?</a:t>
            </a:r>
            <a:endParaRPr lang="es-PE" altLang="es-PE" sz="3200" dirty="0" smtClean="0">
              <a:cs typeface="Arial" charset="0"/>
            </a:endParaRPr>
          </a:p>
        </p:txBody>
      </p:sp>
      <p:sp>
        <p:nvSpPr>
          <p:cNvPr id="23556" name="2 Subtítulo"/>
          <p:cNvSpPr>
            <a:spLocks noGrp="1"/>
          </p:cNvSpPr>
          <p:nvPr>
            <p:ph type="subTitle" idx="1"/>
          </p:nvPr>
        </p:nvSpPr>
        <p:spPr>
          <a:xfrm>
            <a:off x="285720" y="803275"/>
            <a:ext cx="5643602" cy="2036763"/>
          </a:xfrm>
        </p:spPr>
        <p:txBody>
          <a:bodyPr>
            <a:normAutofit fontScale="92500"/>
          </a:bodyPr>
          <a:lstStyle/>
          <a:p>
            <a:pPr algn="just"/>
            <a:r>
              <a:rPr lang="es-PE" altLang="es-PE" sz="2100" dirty="0" smtClean="0">
                <a:solidFill>
                  <a:schemeClr val="bg1"/>
                </a:solidFill>
                <a:cs typeface="Arial" charset="0"/>
              </a:rPr>
              <a:t>Es toda la historia, narrada cronológicamente.  </a:t>
            </a:r>
          </a:p>
          <a:p>
            <a:pPr algn="just"/>
            <a:r>
              <a:rPr lang="es-PE" altLang="es-PE" sz="2100" dirty="0" smtClean="0">
                <a:solidFill>
                  <a:schemeClr val="bg1"/>
                </a:solidFill>
                <a:cs typeface="Arial" charset="0"/>
              </a:rPr>
              <a:t>Su objetivo por parte de los realizadores es comprender los detalles que rodean al protagonista para que los espectadores se identifique con él o ella o lo rechacen.</a:t>
            </a:r>
          </a:p>
          <a:p>
            <a:pPr algn="just"/>
            <a:r>
              <a:rPr lang="es-PE" altLang="es-PE" sz="2100" dirty="0" smtClean="0">
                <a:solidFill>
                  <a:schemeClr val="bg1"/>
                </a:solidFill>
                <a:cs typeface="Arial" charset="0"/>
              </a:rPr>
              <a:t>El argumento esta compuesto por secuencias</a:t>
            </a:r>
          </a:p>
          <a:p>
            <a:pPr algn="just" eaLnBrk="1" hangingPunct="1"/>
            <a:endParaRPr lang="es-PE" altLang="es-PE" sz="2100" dirty="0" smtClean="0">
              <a:cs typeface="Arial" charset="0"/>
            </a:endParaRPr>
          </a:p>
        </p:txBody>
      </p:sp>
      <p:pic>
        <p:nvPicPr>
          <p:cNvPr id="23557" name="Picture 6" descr="Resultado de imagen para ARGUMENTO"/>
          <p:cNvPicPr>
            <a:picLocks noChangeAspect="1" noChangeArrowheads="1"/>
          </p:cNvPicPr>
          <p:nvPr/>
        </p:nvPicPr>
        <p:blipFill>
          <a:blip r:embed="rId2"/>
          <a:srcRect/>
          <a:stretch>
            <a:fillRect/>
          </a:stretch>
        </p:blipFill>
        <p:spPr bwMode="auto">
          <a:xfrm>
            <a:off x="7086600" y="714362"/>
            <a:ext cx="2057400" cy="1543050"/>
          </a:xfrm>
          <a:prstGeom prst="rect">
            <a:avLst/>
          </a:prstGeom>
          <a:noFill/>
          <a:ln w="9525">
            <a:noFill/>
            <a:miter lim="800000"/>
            <a:headEnd/>
            <a:tailEnd/>
          </a:ln>
        </p:spPr>
      </p:pic>
      <p:pic>
        <p:nvPicPr>
          <p:cNvPr id="1026" name="Picture 2"/>
          <p:cNvPicPr>
            <a:picLocks noChangeAspect="1" noChangeArrowheads="1"/>
          </p:cNvPicPr>
          <p:nvPr/>
        </p:nvPicPr>
        <p:blipFill>
          <a:blip r:embed="rId3"/>
          <a:srcRect/>
          <a:stretch>
            <a:fillRect/>
          </a:stretch>
        </p:blipFill>
        <p:spPr bwMode="auto">
          <a:xfrm>
            <a:off x="285720" y="857238"/>
            <a:ext cx="6929454" cy="1733969"/>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357158" y="2857502"/>
            <a:ext cx="8215370" cy="17035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Proceso</a:t>
            </a:r>
            <a:endParaRPr lang="es-ES" dirty="0"/>
          </a:p>
        </p:txBody>
      </p:sp>
      <p:sp>
        <p:nvSpPr>
          <p:cNvPr id="3" name="2 Marcador de contenido"/>
          <p:cNvSpPr>
            <a:spLocks noGrp="1"/>
          </p:cNvSpPr>
          <p:nvPr>
            <p:ph idx="1"/>
          </p:nvPr>
        </p:nvSpPr>
        <p:spPr>
          <a:xfrm>
            <a:off x="457200" y="1200151"/>
            <a:ext cx="8229600" cy="2014541"/>
          </a:xfrm>
        </p:spPr>
        <p:txBody>
          <a:bodyPr>
            <a:normAutofit/>
          </a:bodyPr>
          <a:lstStyle/>
          <a:p>
            <a:pPr algn="just"/>
            <a:r>
              <a:rPr lang="es-MX" dirty="0" smtClean="0"/>
              <a:t>Analizar la secuencia y como esta contribuye a la historia</a:t>
            </a:r>
          </a:p>
          <a:p>
            <a:pPr algn="just"/>
            <a:r>
              <a:rPr lang="es-MX" dirty="0" smtClean="0"/>
              <a:t>Aportar posibles escenas y anotarlas</a:t>
            </a:r>
            <a:endParaRPr lang="es-ES" dirty="0"/>
          </a:p>
        </p:txBody>
      </p:sp>
      <p:pic>
        <p:nvPicPr>
          <p:cNvPr id="22530" name="Picture 2" descr="Contraste de pasados: historias únicas - First Hand Spanish"/>
          <p:cNvPicPr>
            <a:picLocks noChangeAspect="1" noChangeArrowheads="1"/>
          </p:cNvPicPr>
          <p:nvPr/>
        </p:nvPicPr>
        <p:blipFill>
          <a:blip r:embed="rId2"/>
          <a:srcRect/>
          <a:stretch>
            <a:fillRect/>
          </a:stretch>
        </p:blipFill>
        <p:spPr bwMode="auto">
          <a:xfrm>
            <a:off x="5500694" y="3067362"/>
            <a:ext cx="3524270" cy="1982475"/>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57158" y="142858"/>
            <a:ext cx="8358246" cy="1815882"/>
          </a:xfrm>
          <a:prstGeom prst="rect">
            <a:avLst/>
          </a:prstGeom>
        </p:spPr>
        <p:txBody>
          <a:bodyPr wrap="square">
            <a:spAutoFit/>
          </a:bodyPr>
          <a:lstStyle/>
          <a:p>
            <a:pPr algn="just"/>
            <a:r>
              <a:rPr lang="es-ES" sz="2800" dirty="0" smtClean="0"/>
              <a:t>La escaleta es el esqueleto de la trama y los componentes del guión, se distribuye en secuencias las que de ellas se desprende las escenas, es el mapa físico de una trama.</a:t>
            </a:r>
            <a:endParaRPr lang="es-ES" sz="2800" dirty="0"/>
          </a:p>
        </p:txBody>
      </p:sp>
      <p:pic>
        <p:nvPicPr>
          <p:cNvPr id="39938" name="Picture 2"/>
          <p:cNvPicPr>
            <a:picLocks noChangeAspect="1" noChangeArrowheads="1"/>
          </p:cNvPicPr>
          <p:nvPr/>
        </p:nvPicPr>
        <p:blipFill>
          <a:blip r:embed="rId2"/>
          <a:srcRect/>
          <a:stretch>
            <a:fillRect/>
          </a:stretch>
        </p:blipFill>
        <p:spPr bwMode="auto">
          <a:xfrm>
            <a:off x="285720" y="2071684"/>
            <a:ext cx="4453868" cy="2711669"/>
          </a:xfrm>
          <a:prstGeom prst="rect">
            <a:avLst/>
          </a:prstGeom>
          <a:noFill/>
          <a:ln w="9525">
            <a:noFill/>
            <a:miter lim="800000"/>
            <a:headEnd/>
            <a:tailEnd/>
          </a:ln>
          <a:effectLst/>
        </p:spPr>
      </p:pic>
      <p:pic>
        <p:nvPicPr>
          <p:cNvPr id="39939" name="Picture 3"/>
          <p:cNvPicPr>
            <a:picLocks noChangeAspect="1" noChangeArrowheads="1"/>
          </p:cNvPicPr>
          <p:nvPr/>
        </p:nvPicPr>
        <p:blipFill>
          <a:blip r:embed="rId3"/>
          <a:srcRect/>
          <a:stretch>
            <a:fillRect/>
          </a:stretch>
        </p:blipFill>
        <p:spPr bwMode="auto">
          <a:xfrm>
            <a:off x="4915175" y="2883556"/>
            <a:ext cx="3808412" cy="1846449"/>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srcRect/>
          <a:stretch>
            <a:fillRect/>
          </a:stretch>
        </p:blipFill>
        <p:spPr bwMode="auto">
          <a:xfrm>
            <a:off x="509588" y="990600"/>
            <a:ext cx="8135599" cy="4152900"/>
          </a:xfrm>
          <a:prstGeom prst="rect">
            <a:avLst/>
          </a:prstGeom>
          <a:noFill/>
          <a:ln w="9525">
            <a:noFill/>
            <a:miter lim="800000"/>
            <a:headEnd/>
            <a:tailEnd/>
          </a:ln>
          <a:effectLst/>
        </p:spPr>
      </p:pic>
      <p:sp>
        <p:nvSpPr>
          <p:cNvPr id="4" name="3 CuadroTexto"/>
          <p:cNvSpPr txBox="1"/>
          <p:nvPr/>
        </p:nvSpPr>
        <p:spPr>
          <a:xfrm>
            <a:off x="2000250" y="0"/>
            <a:ext cx="4591050" cy="6367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5" tIns="71435" rIns="71435" bIns="71435" numCol="1" spcCol="38100" rtlCol="0" anchor="ctr">
            <a:spAutoFit/>
          </a:bodyPr>
          <a:lstStyle/>
          <a:p>
            <a:pPr marL="0" marR="0" indent="0" algn="ctr" defTabSz="821529"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smtClean="0">
                <a:ln>
                  <a:noFill/>
                </a:ln>
                <a:solidFill>
                  <a:schemeClr val="tx1"/>
                </a:solidFill>
                <a:effectLst/>
                <a:uFillTx/>
                <a:latin typeface="+mj-lt"/>
                <a:ea typeface="+mj-ea"/>
                <a:cs typeface="+mj-cs"/>
                <a:sym typeface="Helvetica Neue"/>
              </a:rPr>
              <a:t>Ya sabemos</a:t>
            </a:r>
            <a:endParaRPr kumimoji="0" lang="es-ES" sz="3200" b="0" i="0" u="none" strike="noStrike" cap="none" spc="0" normalizeH="0" baseline="0" dirty="0">
              <a:ln>
                <a:noFill/>
              </a:ln>
              <a:solidFill>
                <a:schemeClr val="tx1"/>
              </a:solidFill>
              <a:effectLst/>
              <a:uFillTx/>
              <a:latin typeface="+mj-lt"/>
              <a:ea typeface="+mj-ea"/>
              <a:cs typeface="+mj-cs"/>
              <a:sym typeface="Helvetica Neue"/>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srcRect/>
          <a:stretch>
            <a:fillRect/>
          </a:stretch>
        </p:blipFill>
        <p:spPr bwMode="auto">
          <a:xfrm>
            <a:off x="0" y="0"/>
            <a:ext cx="9163050" cy="4286250"/>
          </a:xfrm>
          <a:prstGeom prst="rect">
            <a:avLst/>
          </a:prstGeom>
          <a:noFill/>
          <a:ln w="9525">
            <a:noFill/>
            <a:miter lim="800000"/>
            <a:headEnd/>
            <a:tailEnd/>
          </a:ln>
          <a:effectLst/>
        </p:spPr>
      </p:pic>
      <p:sp>
        <p:nvSpPr>
          <p:cNvPr id="4" name="3 CuadroTexto"/>
          <p:cNvSpPr txBox="1"/>
          <p:nvPr/>
        </p:nvSpPr>
        <p:spPr>
          <a:xfrm>
            <a:off x="1790700" y="4221042"/>
            <a:ext cx="6172200" cy="6367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5" tIns="71435" rIns="71435" bIns="71435" numCol="1" spcCol="38100" rtlCol="0" anchor="ctr">
            <a:spAutoFit/>
          </a:bodyPr>
          <a:lstStyle/>
          <a:p>
            <a:pPr marL="0" marR="0" indent="0" algn="ctr" defTabSz="821529" rtl="0" fontAlgn="auto" latinLnBrk="0" hangingPunct="0">
              <a:lnSpc>
                <a:spcPct val="100000"/>
              </a:lnSpc>
              <a:spcBef>
                <a:spcPts val="0"/>
              </a:spcBef>
              <a:spcAft>
                <a:spcPts val="0"/>
              </a:spcAft>
              <a:buClrTx/>
              <a:buSzTx/>
              <a:buFontTx/>
              <a:buNone/>
              <a:tabLst/>
            </a:pPr>
            <a:r>
              <a:rPr kumimoji="0" lang="es-MX" sz="3200" b="0" i="0" u="none" strike="noStrike" cap="none" spc="0" normalizeH="0" baseline="0" dirty="0" smtClean="0">
                <a:ln>
                  <a:noFill/>
                </a:ln>
                <a:solidFill>
                  <a:schemeClr val="tx1"/>
                </a:solidFill>
                <a:effectLst/>
                <a:uFillTx/>
                <a:latin typeface="+mj-lt"/>
                <a:ea typeface="+mj-ea"/>
                <a:cs typeface="+mj-cs"/>
                <a:sym typeface="Helvetica Neue"/>
              </a:rPr>
              <a:t>Esto lo sacamos del argumento</a:t>
            </a:r>
            <a:endParaRPr kumimoji="0" lang="es-ES" sz="3200" b="0" i="0" u="none" strike="noStrike" cap="none" spc="0" normalizeH="0" baseline="0" dirty="0">
              <a:ln>
                <a:noFill/>
              </a:ln>
              <a:solidFill>
                <a:schemeClr val="tx1"/>
              </a:solidFill>
              <a:effectLst/>
              <a:uFillTx/>
              <a:latin typeface="+mj-lt"/>
              <a:ea typeface="+mj-ea"/>
              <a:cs typeface="+mj-cs"/>
              <a:sym typeface="Helvetica Neue"/>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srcRect/>
          <a:stretch>
            <a:fillRect/>
          </a:stretch>
        </p:blipFill>
        <p:spPr bwMode="auto">
          <a:xfrm>
            <a:off x="0" y="695325"/>
            <a:ext cx="9163050" cy="4448175"/>
          </a:xfrm>
          <a:prstGeom prst="rect">
            <a:avLst/>
          </a:prstGeom>
          <a:noFill/>
          <a:ln w="9525">
            <a:noFill/>
            <a:miter lim="800000"/>
            <a:headEnd/>
            <a:tailEnd/>
          </a:ln>
          <a:effectLst/>
        </p:spPr>
      </p:pic>
      <p:sp>
        <p:nvSpPr>
          <p:cNvPr id="2" name="1 Título"/>
          <p:cNvSpPr>
            <a:spLocks noGrp="1"/>
          </p:cNvSpPr>
          <p:nvPr>
            <p:ph type="title"/>
          </p:nvPr>
        </p:nvSpPr>
        <p:spPr>
          <a:xfrm>
            <a:off x="1683395" y="1"/>
            <a:ext cx="5853410" cy="952500"/>
          </a:xfrm>
        </p:spPr>
        <p:txBody>
          <a:bodyPr/>
          <a:lstStyle/>
          <a:p>
            <a:r>
              <a:rPr lang="es-MX" dirty="0" smtClean="0">
                <a:solidFill>
                  <a:schemeClr val="tx1"/>
                </a:solidFill>
              </a:rPr>
              <a:t>La curva de Interés</a:t>
            </a:r>
            <a:endParaRPr lang="es-ES" dirty="0">
              <a:solidFill>
                <a:schemeClr val="tx1"/>
              </a:solidFill>
            </a:endParaRPr>
          </a:p>
        </p:txBody>
      </p:sp>
      <p:sp>
        <p:nvSpPr>
          <p:cNvPr id="3" name="2 Marcador de contenido"/>
          <p:cNvSpPr>
            <a:spLocks noGrp="1"/>
          </p:cNvSpPr>
          <p:nvPr>
            <p:ph idx="1"/>
          </p:nvPr>
        </p:nvSpPr>
        <p:spPr>
          <a:xfrm>
            <a:off x="514350" y="1028700"/>
            <a:ext cx="8151813" cy="3657600"/>
          </a:xfrm>
        </p:spPr>
        <p:txBody>
          <a:bodyPr>
            <a:normAutofit fontScale="92500" lnSpcReduction="10000"/>
          </a:bodyPr>
          <a:lstStyle/>
          <a:p>
            <a:pPr algn="just">
              <a:buNone/>
            </a:pPr>
            <a:r>
              <a:rPr lang="es-MX" dirty="0" smtClean="0">
                <a:solidFill>
                  <a:schemeClr val="tx1"/>
                </a:solidFill>
              </a:rPr>
              <a:t>	</a:t>
            </a:r>
            <a:r>
              <a:rPr lang="es-MX" sz="2800" dirty="0" smtClean="0">
                <a:solidFill>
                  <a:schemeClr val="tx1"/>
                </a:solidFill>
              </a:rPr>
              <a:t>Presenta  a un </a:t>
            </a:r>
            <a:r>
              <a:rPr lang="es-MX" sz="2800" b="1" dirty="0" smtClean="0">
                <a:solidFill>
                  <a:srgbClr val="00B050"/>
                </a:solidFill>
              </a:rPr>
              <a:t>protagonista</a:t>
            </a:r>
            <a:r>
              <a:rPr lang="es-MX" sz="2800" dirty="0" smtClean="0">
                <a:solidFill>
                  <a:schemeClr val="tx1"/>
                </a:solidFill>
              </a:rPr>
              <a:t> que </a:t>
            </a:r>
            <a:r>
              <a:rPr lang="es-MX" sz="2800" dirty="0" smtClean="0">
                <a:solidFill>
                  <a:srgbClr val="FF0000"/>
                </a:solidFill>
              </a:rPr>
              <a:t>persigue</a:t>
            </a:r>
            <a:r>
              <a:rPr lang="es-MX" sz="2800" dirty="0" smtClean="0">
                <a:solidFill>
                  <a:schemeClr val="tx1"/>
                </a:solidFill>
              </a:rPr>
              <a:t> de forma activa </a:t>
            </a:r>
            <a:r>
              <a:rPr lang="es-MX" sz="2800" dirty="0" smtClean="0">
                <a:solidFill>
                  <a:srgbClr val="FF0000"/>
                </a:solidFill>
              </a:rPr>
              <a:t>una meta externa </a:t>
            </a:r>
            <a:r>
              <a:rPr lang="es-MX" sz="2800" dirty="0" smtClean="0">
                <a:solidFill>
                  <a:schemeClr val="tx1"/>
                </a:solidFill>
              </a:rPr>
              <a:t>su </a:t>
            </a:r>
            <a:r>
              <a:rPr lang="es-MX" sz="2800" dirty="0" smtClean="0">
                <a:solidFill>
                  <a:srgbClr val="FF0000"/>
                </a:solidFill>
              </a:rPr>
              <a:t>objetivo</a:t>
            </a:r>
            <a:r>
              <a:rPr lang="es-MX" sz="2800" dirty="0" smtClean="0">
                <a:solidFill>
                  <a:schemeClr val="tx1"/>
                </a:solidFill>
              </a:rPr>
              <a:t> es propiciar un </a:t>
            </a:r>
            <a:r>
              <a:rPr lang="es-MX" sz="2800" dirty="0" smtClean="0">
                <a:solidFill>
                  <a:srgbClr val="FF0000"/>
                </a:solidFill>
              </a:rPr>
              <a:t>cambio en el personaje o en una situación</a:t>
            </a:r>
            <a:r>
              <a:rPr lang="es-MX" sz="2800" dirty="0" smtClean="0">
                <a:solidFill>
                  <a:srgbClr val="00B0F0"/>
                </a:solidFill>
              </a:rPr>
              <a:t> </a:t>
            </a:r>
            <a:r>
              <a:rPr lang="es-MX" sz="2800" dirty="0" smtClean="0">
                <a:solidFill>
                  <a:schemeClr val="tx1"/>
                </a:solidFill>
              </a:rPr>
              <a:t>y </a:t>
            </a:r>
            <a:r>
              <a:rPr lang="es-MX" sz="2800" dirty="0" smtClean="0">
                <a:solidFill>
                  <a:srgbClr val="FF0000"/>
                </a:solidFill>
              </a:rPr>
              <a:t>la incógnita se resuelve con un final cerrado</a:t>
            </a:r>
            <a:r>
              <a:rPr lang="es-MX" sz="2800" dirty="0" smtClean="0">
                <a:solidFill>
                  <a:schemeClr val="tx1"/>
                </a:solidFill>
              </a:rPr>
              <a:t> la historia se narra en tiempo lineal en un ámbito de realidad coherente es decir respetando las leyes convencionales del </a:t>
            </a:r>
            <a:r>
              <a:rPr lang="es-MX" sz="2800" b="1" dirty="0" smtClean="0">
                <a:solidFill>
                  <a:srgbClr val="FFFF00"/>
                </a:solidFill>
              </a:rPr>
              <a:t>espacio-tiempo</a:t>
            </a:r>
            <a:r>
              <a:rPr lang="es-MX" sz="2800" dirty="0" smtClean="0">
                <a:solidFill>
                  <a:schemeClr val="tx1"/>
                </a:solidFill>
              </a:rPr>
              <a:t> en la que los acontecimientos ocurren por el principio de causalidad todo tiene su causa </a:t>
            </a:r>
            <a:endParaRPr lang="es-ES" sz="2800" dirty="0">
              <a:solidFill>
                <a:schemeClr val="tx1"/>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38914" name="Picture 2" descr="E:\Horizonte Siniestro\siniestro.png"/>
          <p:cNvPicPr>
            <a:picLocks noChangeAspect="1" noChangeArrowheads="1"/>
          </p:cNvPicPr>
          <p:nvPr/>
        </p:nvPicPr>
        <p:blipFill>
          <a:blip r:embed="rId2"/>
          <a:srcRect/>
          <a:stretch>
            <a:fillRect/>
          </a:stretch>
        </p:blipFill>
        <p:spPr bwMode="auto">
          <a:xfrm>
            <a:off x="0" y="0"/>
            <a:ext cx="9144000" cy="5181600"/>
          </a:xfrm>
          <a:prstGeom prst="rect">
            <a:avLst/>
          </a:prstGeom>
          <a:noFill/>
        </p:spPr>
      </p:pic>
      <p:sp>
        <p:nvSpPr>
          <p:cNvPr id="5" name="4 Rectángulo"/>
          <p:cNvSpPr/>
          <p:nvPr/>
        </p:nvSpPr>
        <p:spPr>
          <a:xfrm>
            <a:off x="1357290" y="1071552"/>
            <a:ext cx="6654387"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Secuencias</a:t>
            </a:r>
          </a:p>
          <a:p>
            <a:pPr algn="ctr"/>
            <a:r>
              <a:rPr lang="es-MX"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Horizonte Siniestro</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lstStyle/>
          <a:p>
            <a:r>
              <a:rPr lang="es-MX" dirty="0" smtClean="0"/>
              <a:t>Secuencias Normalidad</a:t>
            </a:r>
            <a:endParaRPr lang="es-ES" dirty="0"/>
          </a:p>
        </p:txBody>
      </p:sp>
      <p:sp>
        <p:nvSpPr>
          <p:cNvPr id="3" name="2 Marcador de contenido"/>
          <p:cNvSpPr>
            <a:spLocks noGrp="1"/>
          </p:cNvSpPr>
          <p:nvPr>
            <p:ph idx="1"/>
          </p:nvPr>
        </p:nvSpPr>
        <p:spPr>
          <a:xfrm>
            <a:off x="457200" y="714362"/>
            <a:ext cx="8229600" cy="4229101"/>
          </a:xfrm>
        </p:spPr>
        <p:txBody>
          <a:bodyPr>
            <a:normAutofit fontScale="70000" lnSpcReduction="20000"/>
          </a:bodyPr>
          <a:lstStyle/>
          <a:p>
            <a:r>
              <a:rPr lang="es-ES" b="1" dirty="0" smtClean="0"/>
              <a:t>I. Inicio y Visiones </a:t>
            </a:r>
            <a:r>
              <a:rPr lang="es-ES" b="1" dirty="0" err="1" smtClean="0"/>
              <a:t>Iniciales</a:t>
            </a:r>
            <a:endParaRPr lang="es-ES" dirty="0" smtClean="0"/>
          </a:p>
          <a:p>
            <a:pPr algn="just"/>
            <a:r>
              <a:rPr lang="es-ES" b="1" dirty="0" smtClean="0"/>
              <a:t>Elena</a:t>
            </a:r>
            <a:r>
              <a:rPr lang="es-ES" dirty="0" smtClean="0"/>
              <a:t>, (18), tiene su primer encuentro con una </a:t>
            </a:r>
            <a:r>
              <a:rPr lang="es-ES" b="1" dirty="0" smtClean="0"/>
              <a:t>figura de luz</a:t>
            </a:r>
            <a:r>
              <a:rPr lang="es-ES" dirty="0" smtClean="0"/>
              <a:t> que le pide entregarse a los que sufren. Sin embargo, el sueño se torna pesadilla cuando el prado se transforma en un </a:t>
            </a:r>
            <a:r>
              <a:rPr lang="es-ES" b="1" dirty="0" smtClean="0"/>
              <a:t>desierto rojo</a:t>
            </a:r>
            <a:r>
              <a:rPr lang="es-ES" dirty="0" smtClean="0"/>
              <a:t> y aparece una figura negra ininteligible. Al despertar abruptamente en su cuarto, Elena descubre con horror que la planta de su mesa de noche está </a:t>
            </a:r>
            <a:r>
              <a:rPr lang="es-ES" b="1" dirty="0" smtClean="0"/>
              <a:t>quemada</a:t>
            </a:r>
            <a:r>
              <a:rPr lang="es-ES" dirty="0" smtClean="0"/>
              <a:t>, sugiriendo que sus sueños tienen efectos en la realidad.</a:t>
            </a:r>
          </a:p>
          <a:p>
            <a:pPr algn="just"/>
            <a:r>
              <a:rPr lang="es-MX" dirty="0" smtClean="0"/>
              <a:t>Elena se queda sola y ve la televisión (violencia) ve la noticia de los Ovnis del pentágono, imagina cómo aliarse con el más palomilla del salón, la madre le envía mensajes y cree que con eso basta la calidez humana, </a:t>
            </a:r>
          </a:p>
          <a:p>
            <a:pPr algn="just"/>
            <a:r>
              <a:rPr lang="es-MX" dirty="0" smtClean="0"/>
              <a:t>curiosa por la ciencia, ve un especial en youtube acerca de la autoayuda,</a:t>
            </a:r>
          </a:p>
          <a:p>
            <a:pPr algn="just"/>
            <a:endParaRPr lang="es-E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857238"/>
            <a:ext cx="8858280" cy="4286261"/>
          </a:xfrm>
        </p:spPr>
        <p:txBody>
          <a:bodyPr>
            <a:normAutofit fontScale="92500" lnSpcReduction="20000"/>
          </a:bodyPr>
          <a:lstStyle/>
          <a:p>
            <a:r>
              <a:rPr lang="es-ES" b="1" dirty="0" smtClean="0"/>
              <a:t>II. El Instituto y el Pacto con Dylan</a:t>
            </a:r>
            <a:endParaRPr lang="es-ES" dirty="0" smtClean="0"/>
          </a:p>
          <a:p>
            <a:pPr algn="just"/>
            <a:r>
              <a:rPr lang="es-ES" dirty="0" smtClean="0"/>
              <a:t>Elena asiste al instituto, donde demuestra reflejos extraordinarios al atrapar una pelota. Esto atrae a </a:t>
            </a:r>
            <a:r>
              <a:rPr lang="es-ES" b="1" dirty="0" smtClean="0"/>
              <a:t>Dylan</a:t>
            </a:r>
            <a:r>
              <a:rPr lang="es-ES" dirty="0" smtClean="0"/>
              <a:t>, líder del "grupo dominante", quien la pone a prueba. Elena propone elevar el nivel de una broma escolar fabricando una </a:t>
            </a:r>
            <a:r>
              <a:rPr lang="es-ES" b="1" dirty="0" smtClean="0"/>
              <a:t>bomba pestilente</a:t>
            </a:r>
            <a:r>
              <a:rPr lang="es-ES" dirty="0" smtClean="0"/>
              <a:t> usando los conocimientos de su madre. Mientras tanto, en casa, su madre </a:t>
            </a:r>
            <a:r>
              <a:rPr lang="es-ES" b="1" dirty="0" smtClean="0"/>
              <a:t>Carmen</a:t>
            </a:r>
            <a:r>
              <a:rPr lang="es-ES" dirty="0" smtClean="0"/>
              <a:t> anuncia un nuevo viaje a Nueva York, lo que genera fricción y desilusión en Elena.</a:t>
            </a:r>
            <a:endParaRPr lang="es-ES" dirty="0"/>
          </a:p>
        </p:txBody>
      </p:sp>
      <p:sp>
        <p:nvSpPr>
          <p:cNvPr id="4" name="1 Título"/>
          <p:cNvSpPr txBox="1">
            <a:spLocks/>
          </p:cNvSpPr>
          <p:nvPr/>
        </p:nvSpPr>
        <p:spPr>
          <a:xfrm>
            <a:off x="500034" y="0"/>
            <a:ext cx="8229600" cy="85725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4400" b="0" i="0" u="none" strike="noStrike" kern="1200" cap="none" spc="0" normalizeH="0" baseline="0" noProof="0" dirty="0" smtClean="0">
                <a:ln>
                  <a:noFill/>
                </a:ln>
                <a:solidFill>
                  <a:schemeClr val="tx1"/>
                </a:solidFill>
                <a:effectLst/>
                <a:uLnTx/>
                <a:uFillTx/>
                <a:latin typeface="+mj-lt"/>
                <a:ea typeface="+mj-ea"/>
                <a:cs typeface="+mj-cs"/>
              </a:rPr>
              <a:t>Secuencias Normalidad</a:t>
            </a:r>
            <a:endParaRPr kumimoji="0" lang="es-E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7686700" cy="651259"/>
          </a:xfrm>
        </p:spPr>
        <p:txBody>
          <a:bodyPr>
            <a:normAutofit fontScale="90000"/>
          </a:bodyPr>
          <a:lstStyle/>
          <a:p>
            <a:r>
              <a:rPr lang="es-MX" dirty="0" smtClean="0"/>
              <a:t>Secuencias Hook</a:t>
            </a:r>
            <a:endParaRPr lang="es-ES" dirty="0"/>
          </a:p>
        </p:txBody>
      </p:sp>
      <p:sp>
        <p:nvSpPr>
          <p:cNvPr id="3" name="2 Marcador de contenido"/>
          <p:cNvSpPr>
            <a:spLocks noGrp="1"/>
          </p:cNvSpPr>
          <p:nvPr>
            <p:ph idx="1"/>
          </p:nvPr>
        </p:nvSpPr>
        <p:spPr>
          <a:xfrm>
            <a:off x="0" y="714362"/>
            <a:ext cx="8858280" cy="4429138"/>
          </a:xfrm>
        </p:spPr>
        <p:txBody>
          <a:bodyPr>
            <a:normAutofit fontScale="85000" lnSpcReduction="10000"/>
          </a:bodyPr>
          <a:lstStyle/>
          <a:p>
            <a:r>
              <a:rPr lang="es-ES" b="1" dirty="0" smtClean="0"/>
              <a:t>III. El Secreto del Sótano y el Atentado Escolar</a:t>
            </a:r>
            <a:endParaRPr lang="es-ES" dirty="0" smtClean="0"/>
          </a:p>
          <a:p>
            <a:pPr algn="just"/>
            <a:r>
              <a:rPr lang="es-ES" dirty="0" smtClean="0"/>
              <a:t>Elena investiga en internet sobre genética y bombas, y logra entrar al </a:t>
            </a:r>
            <a:r>
              <a:rPr lang="es-ES" b="1" dirty="0" smtClean="0"/>
              <a:t>sótano prohibido</a:t>
            </a:r>
            <a:r>
              <a:rPr lang="es-ES" dirty="0" smtClean="0"/>
              <a:t> de su casa. Descubre que no es un laboratorio químico común, sino un centro de tecnología avanzada de la </a:t>
            </a:r>
            <a:r>
              <a:rPr lang="es-ES" b="1" dirty="0" smtClean="0"/>
              <a:t>ONU</a:t>
            </a:r>
            <a:r>
              <a:rPr lang="es-ES" dirty="0" smtClean="0"/>
              <a:t>. Tras ejecutar la broma en el salón del </a:t>
            </a:r>
            <a:r>
              <a:rPr lang="es-ES" b="1" dirty="0" smtClean="0"/>
              <a:t>profesor Jiménez</a:t>
            </a:r>
            <a:r>
              <a:rPr lang="es-ES" dirty="0" smtClean="0"/>
              <a:t>, el caos resultante lleva a Elena ante la directora </a:t>
            </a:r>
            <a:r>
              <a:rPr lang="es-ES" b="1" dirty="0" smtClean="0"/>
              <a:t>Silvia Rojas</a:t>
            </a:r>
            <a:r>
              <a:rPr lang="es-ES" dirty="0" smtClean="0"/>
              <a:t>, quien contacta a su madre. Carmen decide enviar a Elena a vivir con su tía Rosa como castigo.</a:t>
            </a:r>
            <a:endParaRPr lang="es-ES"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0"/>
            <a:ext cx="7686700" cy="579821"/>
          </a:xfrm>
        </p:spPr>
        <p:txBody>
          <a:bodyPr>
            <a:normAutofit fontScale="90000"/>
          </a:bodyPr>
          <a:lstStyle/>
          <a:p>
            <a:r>
              <a:rPr lang="es-MX" dirty="0" smtClean="0"/>
              <a:t>Secuencia </a:t>
            </a:r>
            <a:r>
              <a:rPr lang="es-MX" dirty="0" err="1" smtClean="0"/>
              <a:t>Plot</a:t>
            </a:r>
            <a:r>
              <a:rPr lang="es-MX" dirty="0" smtClean="0"/>
              <a:t> 1</a:t>
            </a:r>
            <a:endParaRPr lang="es-ES" dirty="0"/>
          </a:p>
        </p:txBody>
      </p:sp>
      <p:sp>
        <p:nvSpPr>
          <p:cNvPr id="3" name="2 Marcador de contenido"/>
          <p:cNvSpPr>
            <a:spLocks noGrp="1"/>
          </p:cNvSpPr>
          <p:nvPr>
            <p:ph idx="1"/>
          </p:nvPr>
        </p:nvSpPr>
        <p:spPr>
          <a:xfrm>
            <a:off x="0" y="928676"/>
            <a:ext cx="8729634" cy="4214824"/>
          </a:xfrm>
        </p:spPr>
        <p:txBody>
          <a:bodyPr>
            <a:normAutofit fontScale="85000" lnSpcReduction="10000"/>
          </a:bodyPr>
          <a:lstStyle/>
          <a:p>
            <a:r>
              <a:rPr lang="es-ES" b="1" dirty="0" smtClean="0"/>
              <a:t>IV. Pesadillas Reales e Intervención Psicológica</a:t>
            </a:r>
            <a:endParaRPr lang="es-ES" dirty="0" smtClean="0"/>
          </a:p>
          <a:p>
            <a:pPr algn="just"/>
            <a:r>
              <a:rPr lang="es-ES" dirty="0" smtClean="0"/>
              <a:t>En casa de su tía, Elena tiene una pesadilla vívida donde una figura negra de ojos rojos la sujeta de la muñeca; al despertar, tiene una </a:t>
            </a:r>
            <a:r>
              <a:rPr lang="es-ES" b="1" dirty="0" smtClean="0"/>
              <a:t>quemadura física real</a:t>
            </a:r>
            <a:r>
              <a:rPr lang="es-ES" dirty="0" smtClean="0"/>
              <a:t>. Debido a su comportamiento errático y las marcas, interviene la psicóloga </a:t>
            </a:r>
            <a:r>
              <a:rPr lang="es-ES" b="1" dirty="0" smtClean="0"/>
              <a:t>Patricia Lozada</a:t>
            </a:r>
            <a:r>
              <a:rPr lang="es-ES" dirty="0" smtClean="0"/>
              <a:t>, quien sospecha de automutilación o consumo de drogas. Durante una sesión, Elena describe visiones de una </a:t>
            </a:r>
            <a:r>
              <a:rPr lang="es-ES" b="1" dirty="0" smtClean="0"/>
              <a:t>ciudad destruida</a:t>
            </a:r>
            <a:r>
              <a:rPr lang="es-ES" dirty="0" smtClean="0"/>
              <a:t> y figuras fantasmales.</a:t>
            </a:r>
          </a:p>
          <a:p>
            <a:pPr algn="just">
              <a:buNone/>
            </a:pPr>
            <a:endParaRPr lang="es-ES" dirty="0" smtClean="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0"/>
            <a:ext cx="7686700" cy="579821"/>
          </a:xfrm>
        </p:spPr>
        <p:txBody>
          <a:bodyPr>
            <a:normAutofit fontScale="90000"/>
          </a:bodyPr>
          <a:lstStyle/>
          <a:p>
            <a:r>
              <a:rPr lang="es-MX" dirty="0" smtClean="0"/>
              <a:t>Secuencia </a:t>
            </a:r>
            <a:r>
              <a:rPr lang="es-MX" dirty="0" err="1" smtClean="0"/>
              <a:t>Plot</a:t>
            </a:r>
            <a:r>
              <a:rPr lang="es-MX" dirty="0" smtClean="0"/>
              <a:t> 1</a:t>
            </a:r>
            <a:endParaRPr lang="es-ES" dirty="0"/>
          </a:p>
        </p:txBody>
      </p:sp>
      <p:sp>
        <p:nvSpPr>
          <p:cNvPr id="3" name="2 Marcador de contenido"/>
          <p:cNvSpPr>
            <a:spLocks noGrp="1"/>
          </p:cNvSpPr>
          <p:nvPr>
            <p:ph idx="1"/>
          </p:nvPr>
        </p:nvSpPr>
        <p:spPr>
          <a:xfrm>
            <a:off x="0" y="928676"/>
            <a:ext cx="8729634" cy="4214824"/>
          </a:xfrm>
        </p:spPr>
        <p:txBody>
          <a:bodyPr>
            <a:normAutofit fontScale="92500" lnSpcReduction="20000"/>
          </a:bodyPr>
          <a:lstStyle/>
          <a:p>
            <a:r>
              <a:rPr lang="es-ES" b="1" dirty="0" smtClean="0"/>
              <a:t>V. El Despunte del Caos y la</a:t>
            </a:r>
            <a:endParaRPr lang="es-ES" dirty="0" smtClean="0"/>
          </a:p>
          <a:p>
            <a:pPr algn="just"/>
            <a:r>
              <a:rPr lang="es-ES" dirty="0" smtClean="0"/>
              <a:t>Las visiones de Elena escalan hacia un </a:t>
            </a:r>
            <a:r>
              <a:rPr lang="es-ES" b="1" dirty="0" smtClean="0"/>
              <a:t>hongo nuclear</a:t>
            </a:r>
            <a:r>
              <a:rPr lang="es-ES" dirty="0" smtClean="0"/>
              <a:t> y escenas de guerra. En la realidad, el padre de Dylan asesina accidentalmente a un compañero, y Dylan, bajo presión, planea un atentado real contra </a:t>
            </a:r>
            <a:r>
              <a:rPr lang="es-ES" b="1" dirty="0" smtClean="0"/>
              <a:t>Sara</a:t>
            </a:r>
            <a:r>
              <a:rPr lang="es-ES" dirty="0" smtClean="0"/>
              <a:t>. Elena, sintiéndose incomprendida y acusada de drogadicta, decide ayudar a Dylan. Sin embargo, la broma se sale de control: una </a:t>
            </a:r>
            <a:r>
              <a:rPr lang="es-ES" b="1" dirty="0" smtClean="0"/>
              <a:t>gigantesca explosión</a:t>
            </a:r>
            <a:r>
              <a:rPr lang="es-ES" dirty="0" smtClean="0"/>
              <a:t> destruye el instituto.</a:t>
            </a:r>
          </a:p>
          <a:p>
            <a:pPr algn="just">
              <a:buNone/>
            </a:pPr>
            <a:endParaRPr lang="es-ES" dirty="0"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7972452" cy="794135"/>
          </a:xfrm>
        </p:spPr>
        <p:txBody>
          <a:bodyPr/>
          <a:lstStyle/>
          <a:p>
            <a:r>
              <a:rPr lang="es-MX" dirty="0" err="1" smtClean="0"/>
              <a:t>Midpoint</a:t>
            </a:r>
            <a:endParaRPr lang="es-ES" dirty="0"/>
          </a:p>
        </p:txBody>
      </p:sp>
      <p:sp>
        <p:nvSpPr>
          <p:cNvPr id="3" name="2 Marcador de contenido"/>
          <p:cNvSpPr>
            <a:spLocks noGrp="1"/>
          </p:cNvSpPr>
          <p:nvPr>
            <p:ph idx="1"/>
          </p:nvPr>
        </p:nvSpPr>
        <p:spPr>
          <a:xfrm>
            <a:off x="0" y="857238"/>
            <a:ext cx="8786842" cy="3929090"/>
          </a:xfrm>
        </p:spPr>
        <p:txBody>
          <a:bodyPr>
            <a:normAutofit fontScale="92500"/>
          </a:bodyPr>
          <a:lstStyle/>
          <a:p>
            <a:r>
              <a:rPr lang="es-ES" b="1" dirty="0" smtClean="0"/>
              <a:t>VII. Hipnosis y el Futuro</a:t>
            </a:r>
            <a:endParaRPr lang="es-ES" dirty="0" smtClean="0"/>
          </a:p>
          <a:p>
            <a:pPr algn="just"/>
            <a:r>
              <a:rPr lang="es-ES" dirty="0" smtClean="0"/>
              <a:t>Bajo hipnosis con la Dra. Lozada, Elena viaja a una </a:t>
            </a:r>
            <a:r>
              <a:rPr lang="es-ES" b="1" dirty="0" smtClean="0"/>
              <a:t>Tierra devastada</a:t>
            </a:r>
            <a:r>
              <a:rPr lang="es-ES" dirty="0" smtClean="0"/>
              <a:t> donde ve a un Dylan viejo y violento y al espíritu de Sara. Allí se reencuentra con una </a:t>
            </a:r>
            <a:r>
              <a:rPr lang="es-ES" b="1" dirty="0" smtClean="0"/>
              <a:t>Carmen anciana</a:t>
            </a:r>
            <a:r>
              <a:rPr lang="es-ES" dirty="0" smtClean="0"/>
              <a:t>, quien le explica que ella tiene el poder de la </a:t>
            </a:r>
            <a:r>
              <a:rPr lang="es-ES" b="1" dirty="0" smtClean="0"/>
              <a:t>comunicación temporal</a:t>
            </a:r>
            <a:r>
              <a:rPr lang="es-ES" dirty="0" smtClean="0"/>
              <a:t> y que "todo depende de ella" para salvar a la raza humana.</a:t>
            </a:r>
            <a:endParaRPr lang="es-E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7972452" cy="794135"/>
          </a:xfrm>
        </p:spPr>
        <p:txBody>
          <a:bodyPr/>
          <a:lstStyle/>
          <a:p>
            <a:r>
              <a:rPr lang="es-MX" dirty="0" err="1" smtClean="0"/>
              <a:t>Plot</a:t>
            </a:r>
            <a:r>
              <a:rPr lang="es-MX" dirty="0" smtClean="0"/>
              <a:t> 2</a:t>
            </a:r>
            <a:endParaRPr lang="es-ES" dirty="0"/>
          </a:p>
        </p:txBody>
      </p:sp>
      <p:sp>
        <p:nvSpPr>
          <p:cNvPr id="3" name="2 Marcador de contenido"/>
          <p:cNvSpPr>
            <a:spLocks noGrp="1"/>
          </p:cNvSpPr>
          <p:nvPr>
            <p:ph idx="1"/>
          </p:nvPr>
        </p:nvSpPr>
        <p:spPr>
          <a:xfrm>
            <a:off x="0" y="857238"/>
            <a:ext cx="8786842" cy="4286262"/>
          </a:xfrm>
        </p:spPr>
        <p:txBody>
          <a:bodyPr>
            <a:normAutofit fontScale="85000" lnSpcReduction="10000"/>
          </a:bodyPr>
          <a:lstStyle/>
          <a:p>
            <a:r>
              <a:rPr lang="es-ES" b="1" dirty="0" smtClean="0"/>
              <a:t>VIII. Clímax y Resolución</a:t>
            </a:r>
            <a:endParaRPr lang="es-ES" dirty="0" smtClean="0"/>
          </a:p>
          <a:p>
            <a:pPr algn="just"/>
            <a:r>
              <a:rPr lang="es-ES" dirty="0" smtClean="0"/>
              <a:t>En una confrontación final dentro de un OVNI, Elena descubre que </a:t>
            </a:r>
            <a:r>
              <a:rPr lang="es-ES" b="1" dirty="0" smtClean="0"/>
              <a:t>Numak es un </a:t>
            </a:r>
            <a:r>
              <a:rPr lang="es-ES" b="1" dirty="0" err="1" smtClean="0"/>
              <a:t>reptiliano</a:t>
            </a:r>
            <a:r>
              <a:rPr lang="es-ES" dirty="0" smtClean="0"/>
              <a:t> que manipula el odio humano para alimentarse de él, mientras que la verdadera Sara (un ser de luz) le revela que la salvación reside en la </a:t>
            </a:r>
            <a:r>
              <a:rPr lang="es-ES" b="1" dirty="0" smtClean="0"/>
              <a:t>empatía y la conciencia</a:t>
            </a:r>
            <a:r>
              <a:rPr lang="es-ES" dirty="0" smtClean="0"/>
              <a:t>. Elena logra "despertar" en el pasado justo después de entregarle la mochila a Sara; </a:t>
            </a:r>
            <a:r>
              <a:rPr lang="es-ES" b="1" dirty="0" smtClean="0"/>
              <a:t>detiene el atentado</a:t>
            </a:r>
            <a:r>
              <a:rPr lang="es-ES" dirty="0" smtClean="0"/>
              <a:t>, desarma la bomba junto a Dylan y elige el camino del amor, cambiando así el destino del mundo.</a:t>
            </a:r>
            <a:endParaRPr lang="es-E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lstStyle/>
          <a:p>
            <a:r>
              <a:rPr lang="es-MX" dirty="0" smtClean="0"/>
              <a:t>Escaleta</a:t>
            </a:r>
            <a:endParaRPr lang="es-ES" dirty="0"/>
          </a:p>
        </p:txBody>
      </p:sp>
      <p:pic>
        <p:nvPicPr>
          <p:cNvPr id="3074" name="Picture 2"/>
          <p:cNvPicPr>
            <a:picLocks noGrp="1" noChangeAspect="1" noChangeArrowheads="1"/>
          </p:cNvPicPr>
          <p:nvPr>
            <p:ph idx="1"/>
          </p:nvPr>
        </p:nvPicPr>
        <p:blipFill>
          <a:blip r:embed="rId2"/>
          <a:srcRect/>
          <a:stretch>
            <a:fillRect/>
          </a:stretch>
        </p:blipFill>
        <p:spPr bwMode="auto">
          <a:xfrm>
            <a:off x="357158" y="804779"/>
            <a:ext cx="8358246" cy="433872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857250"/>
          </a:xfrm>
        </p:spPr>
        <p:txBody>
          <a:bodyPr/>
          <a:lstStyle/>
          <a:p>
            <a:r>
              <a:rPr lang="es-MX" dirty="0" smtClean="0"/>
              <a:t>Escaleta</a:t>
            </a:r>
            <a:endParaRPr lang="es-ES" dirty="0"/>
          </a:p>
        </p:txBody>
      </p:sp>
      <p:pic>
        <p:nvPicPr>
          <p:cNvPr id="4098" name="Picture 2"/>
          <p:cNvPicPr>
            <a:picLocks noGrp="1" noChangeAspect="1" noChangeArrowheads="1"/>
          </p:cNvPicPr>
          <p:nvPr>
            <p:ph idx="1"/>
          </p:nvPr>
        </p:nvPicPr>
        <p:blipFill>
          <a:blip r:embed="rId2"/>
          <a:srcRect/>
          <a:stretch>
            <a:fillRect/>
          </a:stretch>
        </p:blipFill>
        <p:spPr bwMode="auto">
          <a:xfrm>
            <a:off x="357158" y="854244"/>
            <a:ext cx="8399296" cy="42892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2800" dirty="0" smtClean="0"/>
              <a:t>Si la idea es asustar </a:t>
            </a:r>
            <a:br>
              <a:rPr lang="es-MX" sz="2800" dirty="0" smtClean="0"/>
            </a:br>
            <a:r>
              <a:rPr lang="es-MX" sz="2800" dirty="0" smtClean="0"/>
              <a:t>que consecuencias podrían tener los pensamientos de los jóvenes</a:t>
            </a:r>
            <a:endParaRPr lang="es-ES" sz="2800" dirty="0"/>
          </a:p>
        </p:txBody>
      </p:sp>
      <p:pic>
        <p:nvPicPr>
          <p:cNvPr id="37890" name="Picture 2" descr="E:\Horizonte Siniestro\e42d1-59f8e2083da82.jpg"/>
          <p:cNvPicPr>
            <a:picLocks noChangeAspect="1" noChangeArrowheads="1"/>
          </p:cNvPicPr>
          <p:nvPr/>
        </p:nvPicPr>
        <p:blipFill>
          <a:blip r:embed="rId2"/>
          <a:srcRect/>
          <a:stretch>
            <a:fillRect/>
          </a:stretch>
        </p:blipFill>
        <p:spPr bwMode="auto">
          <a:xfrm>
            <a:off x="0" y="1508680"/>
            <a:ext cx="5500694" cy="3634820"/>
          </a:xfrm>
          <a:prstGeom prst="rect">
            <a:avLst/>
          </a:prstGeom>
          <a:noFill/>
        </p:spPr>
      </p:pic>
      <p:pic>
        <p:nvPicPr>
          <p:cNvPr id="37891" name="Picture 3" descr="E:\Horizonte Siniestro\last_of_us_fan_art__by_brandonstricker-d7k5ump-341.jpg"/>
          <p:cNvPicPr>
            <a:picLocks noChangeAspect="1" noChangeArrowheads="1"/>
          </p:cNvPicPr>
          <p:nvPr/>
        </p:nvPicPr>
        <p:blipFill>
          <a:blip r:embed="rId3"/>
          <a:srcRect/>
          <a:stretch>
            <a:fillRect/>
          </a:stretch>
        </p:blipFill>
        <p:spPr bwMode="auto">
          <a:xfrm>
            <a:off x="5497511" y="1497010"/>
            <a:ext cx="3646489" cy="3646490"/>
          </a:xfrm>
          <a:prstGeom prst="rect">
            <a:avLst/>
          </a:prstGeom>
          <a:noFill/>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Próxima Sección</a:t>
            </a:r>
            <a:endParaRPr lang="es-ES" dirty="0"/>
          </a:p>
        </p:txBody>
      </p:sp>
      <p:sp>
        <p:nvSpPr>
          <p:cNvPr id="3" name="2 Marcador de contenido"/>
          <p:cNvSpPr>
            <a:spLocks noGrp="1"/>
          </p:cNvSpPr>
          <p:nvPr>
            <p:ph idx="1"/>
          </p:nvPr>
        </p:nvSpPr>
        <p:spPr>
          <a:xfrm>
            <a:off x="457200" y="1200151"/>
            <a:ext cx="3114668" cy="3371863"/>
          </a:xfrm>
        </p:spPr>
        <p:txBody>
          <a:bodyPr>
            <a:normAutofit lnSpcReduction="10000"/>
          </a:bodyPr>
          <a:lstStyle/>
          <a:p>
            <a:r>
              <a:rPr lang="es-MX" dirty="0" smtClean="0"/>
              <a:t>Psicología del cine mediante plano, ángulos y movimientos</a:t>
            </a:r>
          </a:p>
          <a:p>
            <a:r>
              <a:rPr lang="es-MX" dirty="0" smtClean="0"/>
              <a:t>Formato </a:t>
            </a:r>
            <a:r>
              <a:rPr lang="es-MX" smtClean="0"/>
              <a:t>de guion</a:t>
            </a:r>
            <a:endParaRPr lang="es-ES" dirty="0"/>
          </a:p>
        </p:txBody>
      </p:sp>
      <p:pic>
        <p:nvPicPr>
          <p:cNvPr id="1026" name="Picture 2"/>
          <p:cNvPicPr>
            <a:picLocks noChangeAspect="1" noChangeArrowheads="1"/>
          </p:cNvPicPr>
          <p:nvPr/>
        </p:nvPicPr>
        <p:blipFill>
          <a:blip r:embed="rId2"/>
          <a:srcRect/>
          <a:stretch>
            <a:fillRect/>
          </a:stretch>
        </p:blipFill>
        <p:spPr bwMode="auto">
          <a:xfrm>
            <a:off x="3643306" y="1071552"/>
            <a:ext cx="5343543" cy="3732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PPT fondo CDD">
      <a:dk1>
        <a:srgbClr val="FFFFFF"/>
      </a:dk1>
      <a:lt1>
        <a:srgbClr val="7F7F7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813</TotalTime>
  <Words>1823</Words>
  <Application>Microsoft Office PowerPoint</Application>
  <PresentationFormat>Presentación en pantalla (16:9)</PresentationFormat>
  <Paragraphs>205</Paragraphs>
  <Slides>101</Slides>
  <Notes>0</Notes>
  <HiddenSlides>0</HiddenSlides>
  <MMClips>0</MMClips>
  <ScaleCrop>false</ScaleCrop>
  <HeadingPairs>
    <vt:vector size="4" baseType="variant">
      <vt:variant>
        <vt:lpstr>Tema</vt:lpstr>
      </vt:variant>
      <vt:variant>
        <vt:i4>1</vt:i4>
      </vt:variant>
      <vt:variant>
        <vt:lpstr>Títulos de diapositiva</vt:lpstr>
      </vt:variant>
      <vt:variant>
        <vt:i4>101</vt:i4>
      </vt:variant>
    </vt:vector>
  </HeadingPairs>
  <TitlesOfParts>
    <vt:vector size="102" baseType="lpstr">
      <vt:lpstr>Tema de Office</vt:lpstr>
      <vt:lpstr>Diapositiva 1</vt:lpstr>
      <vt:lpstr>Diapositiva 2</vt:lpstr>
      <vt:lpstr>Avance hasta hoy</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¿En donde estas? Veamos el video</vt:lpstr>
      <vt:lpstr>La Trama y la Estructura</vt:lpstr>
      <vt:lpstr>Diapositiva 18</vt:lpstr>
      <vt:lpstr>Diapositiva 19</vt:lpstr>
      <vt:lpstr>Diapositiva 20</vt:lpstr>
      <vt:lpstr>¿Qué es la trama?</vt:lpstr>
      <vt:lpstr>Diapositiva 22</vt:lpstr>
      <vt:lpstr>Diapositiva 23</vt:lpstr>
      <vt:lpstr>¿Que tipo de trama queremos?</vt:lpstr>
      <vt:lpstr>Trama Cronológica</vt:lpstr>
      <vt:lpstr>Diapositiva 26</vt:lpstr>
      <vt:lpstr>La trama paralela</vt:lpstr>
      <vt:lpstr>Forrest Gump</vt:lpstr>
      <vt:lpstr>La trama de revelación</vt:lpstr>
      <vt:lpstr>Sexto Sentido</vt:lpstr>
      <vt:lpstr>La trama de resolución</vt:lpstr>
      <vt:lpstr>Toy Story</vt:lpstr>
      <vt:lpstr>Trama de personajes</vt:lpstr>
      <vt:lpstr>Diapositiva 34</vt:lpstr>
      <vt:lpstr>Diapositiva 35</vt:lpstr>
      <vt:lpstr>Diapositiva 36</vt:lpstr>
      <vt:lpstr>La Arquitrama, la Minitrama y la Antitrama</vt:lpstr>
      <vt:lpstr>La Arquitrama</vt:lpstr>
      <vt:lpstr>La Minitrama</vt:lpstr>
      <vt:lpstr>La Antitrama</vt:lpstr>
      <vt:lpstr>Tramas y Subtramas</vt:lpstr>
      <vt:lpstr>Tramas y Subtramas</vt:lpstr>
      <vt:lpstr>Diapositiva 43</vt:lpstr>
      <vt:lpstr>¿Qué es una subtrama?</vt:lpstr>
      <vt:lpstr>Objetivos de las subtramas</vt:lpstr>
      <vt:lpstr>Estructura de la trama de 7 puntos</vt:lpstr>
      <vt:lpstr>Acto 1</vt:lpstr>
      <vt:lpstr>El porque de las secuencias</vt:lpstr>
      <vt:lpstr>Acto 1</vt:lpstr>
      <vt:lpstr>Diapositiva 50</vt:lpstr>
      <vt:lpstr>Diapositiva 51</vt:lpstr>
      <vt:lpstr>Diapositiva 52</vt:lpstr>
      <vt:lpstr>Diapositiva 53</vt:lpstr>
      <vt:lpstr>Diapositiva 54</vt:lpstr>
      <vt:lpstr>Veamos la trama </vt:lpstr>
      <vt:lpstr>Diapositiva 56</vt:lpstr>
      <vt:lpstr>Patron CDD</vt:lpstr>
      <vt:lpstr>¿Qué es la Regla del 3?</vt:lpstr>
      <vt:lpstr>Sirve</vt:lpstr>
      <vt:lpstr>Escuchaste alguna vez</vt:lpstr>
      <vt:lpstr>En un producción hay que</vt:lpstr>
      <vt:lpstr>Es un recurso basado en ele análisis de textos</vt:lpstr>
      <vt:lpstr>Tiene 3 elementos son:</vt:lpstr>
      <vt:lpstr>Diapositiva 64</vt:lpstr>
      <vt:lpstr>Diapositiva 65</vt:lpstr>
      <vt:lpstr>Los tres cerditos</vt:lpstr>
      <vt:lpstr>Hay tres tipos de mentiras</vt:lpstr>
      <vt:lpstr>Tres principios fundamentales</vt:lpstr>
      <vt:lpstr>Las tres ideas</vt:lpstr>
      <vt:lpstr>Harry, Row, Hermione</vt:lpstr>
      <vt:lpstr>Luke, Leia y Han</vt:lpstr>
      <vt:lpstr>Neo, Trinity Morfeo</vt:lpstr>
      <vt:lpstr>Formateando las Secuencias</vt:lpstr>
      <vt:lpstr>Diapositiva 74</vt:lpstr>
      <vt:lpstr>Ejemplo con Horizonte Siniestro</vt:lpstr>
      <vt:lpstr>Diapositiva 76</vt:lpstr>
      <vt:lpstr>Diapositiva 77</vt:lpstr>
      <vt:lpstr>Veamos el poster  ¿Refleja lo que queremos hacer?</vt:lpstr>
      <vt:lpstr>2.- Describe la ficha de personajes</vt:lpstr>
      <vt:lpstr>Debemos ir viendo a los actores</vt:lpstr>
      <vt:lpstr>Diapositiva 81</vt:lpstr>
      <vt:lpstr>Partimos de la Curva del protagonista</vt:lpstr>
      <vt:lpstr>Secuencias y Escenas</vt:lpstr>
      <vt:lpstr>¿Qué es el Secuenciado?</vt:lpstr>
      <vt:lpstr>Proceso</vt:lpstr>
      <vt:lpstr>Diapositiva 86</vt:lpstr>
      <vt:lpstr>Diapositiva 87</vt:lpstr>
      <vt:lpstr>Diapositiva 88</vt:lpstr>
      <vt:lpstr>La curva de Interés</vt:lpstr>
      <vt:lpstr>Diapositiva 90</vt:lpstr>
      <vt:lpstr>Secuencias Normalidad</vt:lpstr>
      <vt:lpstr>Diapositiva 92</vt:lpstr>
      <vt:lpstr>Secuencias Hook</vt:lpstr>
      <vt:lpstr>Secuencia Plot 1</vt:lpstr>
      <vt:lpstr>Secuencia Plot 1</vt:lpstr>
      <vt:lpstr>Midpoint</vt:lpstr>
      <vt:lpstr>Plot 2</vt:lpstr>
      <vt:lpstr>Escaleta</vt:lpstr>
      <vt:lpstr>Escaleta</vt:lpstr>
      <vt:lpstr>Si la idea es asustar  que consecuencias podrían tener los pensamientos de los jóvenes</vt:lpstr>
      <vt:lpstr>Próxima Sección</vt:lpstr>
    </vt:vector>
  </TitlesOfParts>
  <Company>RevolucionUnattended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Humberto</dc:creator>
  <cp:lastModifiedBy>Humberto</cp:lastModifiedBy>
  <cp:revision>144</cp:revision>
  <dcterms:created xsi:type="dcterms:W3CDTF">2022-08-24T12:07:33Z</dcterms:created>
  <dcterms:modified xsi:type="dcterms:W3CDTF">2026-02-10T23:46:55Z</dcterms:modified>
</cp:coreProperties>
</file>